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0">
  <p:sldMasterIdLst>
    <p:sldMasterId id="2147483672" r:id="rId1"/>
  </p:sldMasterIdLst>
  <p:notesMasterIdLst>
    <p:notesMasterId r:id="rId10"/>
  </p:notesMasterIdLst>
  <p:sldIdLst>
    <p:sldId id="256" r:id="rId2"/>
    <p:sldId id="266" r:id="rId3"/>
    <p:sldId id="269" r:id="rId4"/>
    <p:sldId id="268" r:id="rId5"/>
    <p:sldId id="271" r:id="rId6"/>
    <p:sldId id="294" r:id="rId7"/>
    <p:sldId id="295" r:id="rId8"/>
    <p:sldId id="341" r:id="rId9"/>
  </p:sldIdLst>
  <p:sldSz cx="10383838" cy="7254875"/>
  <p:notesSz cx="6858000" cy="9144000"/>
  <p:defaultTextStyle>
    <a:defPPr>
      <a:defRPr lang="tr-TR"/>
    </a:defPPr>
    <a:lvl1pPr marL="0" algn="l" defTabSz="1000913" rtl="0" eaLnBrk="1" latinLnBrk="0" hangingPunct="1">
      <a:defRPr sz="2000" kern="1200">
        <a:solidFill>
          <a:schemeClr val="tx1"/>
        </a:solidFill>
        <a:latin typeface="+mn-lt"/>
        <a:ea typeface="+mn-ea"/>
        <a:cs typeface="+mn-cs"/>
      </a:defRPr>
    </a:lvl1pPr>
    <a:lvl2pPr marL="500420" algn="l" defTabSz="1000913" rtl="0" eaLnBrk="1" latinLnBrk="0" hangingPunct="1">
      <a:defRPr sz="2000" kern="1200">
        <a:solidFill>
          <a:schemeClr val="tx1"/>
        </a:solidFill>
        <a:latin typeface="+mn-lt"/>
        <a:ea typeface="+mn-ea"/>
        <a:cs typeface="+mn-cs"/>
      </a:defRPr>
    </a:lvl2pPr>
    <a:lvl3pPr marL="1000913" algn="l" defTabSz="1000913" rtl="0" eaLnBrk="1" latinLnBrk="0" hangingPunct="1">
      <a:defRPr sz="2000" kern="1200">
        <a:solidFill>
          <a:schemeClr val="tx1"/>
        </a:solidFill>
        <a:latin typeface="+mn-lt"/>
        <a:ea typeface="+mn-ea"/>
        <a:cs typeface="+mn-cs"/>
      </a:defRPr>
    </a:lvl3pPr>
    <a:lvl4pPr marL="1501378" algn="l" defTabSz="1000913" rtl="0" eaLnBrk="1" latinLnBrk="0" hangingPunct="1">
      <a:defRPr sz="2000" kern="1200">
        <a:solidFill>
          <a:schemeClr val="tx1"/>
        </a:solidFill>
        <a:latin typeface="+mn-lt"/>
        <a:ea typeface="+mn-ea"/>
        <a:cs typeface="+mn-cs"/>
      </a:defRPr>
    </a:lvl4pPr>
    <a:lvl5pPr marL="2001839" algn="l" defTabSz="1000913" rtl="0" eaLnBrk="1" latinLnBrk="0" hangingPunct="1">
      <a:defRPr sz="2000" kern="1200">
        <a:solidFill>
          <a:schemeClr val="tx1"/>
        </a:solidFill>
        <a:latin typeface="+mn-lt"/>
        <a:ea typeface="+mn-ea"/>
        <a:cs typeface="+mn-cs"/>
      </a:defRPr>
    </a:lvl5pPr>
    <a:lvl6pPr marL="2502298" algn="l" defTabSz="1000913" rtl="0" eaLnBrk="1" latinLnBrk="0" hangingPunct="1">
      <a:defRPr sz="2000" kern="1200">
        <a:solidFill>
          <a:schemeClr val="tx1"/>
        </a:solidFill>
        <a:latin typeface="+mn-lt"/>
        <a:ea typeface="+mn-ea"/>
        <a:cs typeface="+mn-cs"/>
      </a:defRPr>
    </a:lvl6pPr>
    <a:lvl7pPr marL="3002765" algn="l" defTabSz="1000913" rtl="0" eaLnBrk="1" latinLnBrk="0" hangingPunct="1">
      <a:defRPr sz="2000" kern="1200">
        <a:solidFill>
          <a:schemeClr val="tx1"/>
        </a:solidFill>
        <a:latin typeface="+mn-lt"/>
        <a:ea typeface="+mn-ea"/>
        <a:cs typeface="+mn-cs"/>
      </a:defRPr>
    </a:lvl7pPr>
    <a:lvl8pPr marL="3503216" algn="l" defTabSz="1000913" rtl="0" eaLnBrk="1" latinLnBrk="0" hangingPunct="1">
      <a:defRPr sz="2000" kern="1200">
        <a:solidFill>
          <a:schemeClr val="tx1"/>
        </a:solidFill>
        <a:latin typeface="+mn-lt"/>
        <a:ea typeface="+mn-ea"/>
        <a:cs typeface="+mn-cs"/>
      </a:defRPr>
    </a:lvl8pPr>
    <a:lvl9pPr marL="4003675" algn="l" defTabSz="1000913"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85">
          <p15:clr>
            <a:srgbClr val="A4A3A4"/>
          </p15:clr>
        </p15:guide>
        <p15:guide id="2" pos="327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70" autoAdjust="0"/>
    <p:restoredTop sz="94607"/>
  </p:normalViewPr>
  <p:slideViewPr>
    <p:cSldViewPr>
      <p:cViewPr varScale="1">
        <p:scale>
          <a:sx n="100" d="100"/>
          <a:sy n="100" d="100"/>
        </p:scale>
        <p:origin x="1368" y="78"/>
      </p:cViewPr>
      <p:guideLst>
        <p:guide orient="horz" pos="2285"/>
        <p:guide pos="327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B18CD4-665D-8B47-9F17-CFEA89615B70}" type="datetimeFigureOut">
              <a:rPr lang="tr-TR" smtClean="0"/>
              <a:t>8.03.2021</a:t>
            </a:fld>
            <a:endParaRPr lang="tr-TR"/>
          </a:p>
        </p:txBody>
      </p:sp>
      <p:sp>
        <p:nvSpPr>
          <p:cNvPr id="4" name="Slayt Resmi Yer Tutucusu 3"/>
          <p:cNvSpPr>
            <a:spLocks noGrp="1" noRot="1" noChangeAspect="1"/>
          </p:cNvSpPr>
          <p:nvPr>
            <p:ph type="sldImg" idx="2"/>
          </p:nvPr>
        </p:nvSpPr>
        <p:spPr>
          <a:xfrm>
            <a:off x="1220788" y="1143000"/>
            <a:ext cx="4416425"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939674-F7D3-024F-B91E-CB735ECDE10A}" type="slidenum">
              <a:rPr lang="tr-TR" smtClean="0"/>
              <a:t>‹#›</a:t>
            </a:fld>
            <a:endParaRPr lang="tr-TR"/>
          </a:p>
        </p:txBody>
      </p:sp>
    </p:spTree>
    <p:extLst>
      <p:ext uri="{BB962C8B-B14F-4D97-AF65-F5344CB8AC3E}">
        <p14:creationId xmlns:p14="http://schemas.microsoft.com/office/powerpoint/2010/main" val="2348314002"/>
      </p:ext>
    </p:extLst>
  </p:cSld>
  <p:clrMap bg1="lt1" tx1="dk1" bg2="lt2" tx2="dk2" accent1="accent1" accent2="accent2" accent3="accent3" accent4="accent4" accent5="accent5" accent6="accent6" hlink="hlink" folHlink="folHlink"/>
  <p:notesStyle>
    <a:lvl1pPr marL="0" algn="l" defTabSz="908128" rtl="0" eaLnBrk="1" latinLnBrk="0" hangingPunct="1">
      <a:defRPr sz="1200" kern="1200">
        <a:solidFill>
          <a:schemeClr val="tx1"/>
        </a:solidFill>
        <a:latin typeface="+mn-lt"/>
        <a:ea typeface="+mn-ea"/>
        <a:cs typeface="+mn-cs"/>
      </a:defRPr>
    </a:lvl1pPr>
    <a:lvl2pPr marL="454060" algn="l" defTabSz="908128" rtl="0" eaLnBrk="1" latinLnBrk="0" hangingPunct="1">
      <a:defRPr sz="1200" kern="1200">
        <a:solidFill>
          <a:schemeClr val="tx1"/>
        </a:solidFill>
        <a:latin typeface="+mn-lt"/>
        <a:ea typeface="+mn-ea"/>
        <a:cs typeface="+mn-cs"/>
      </a:defRPr>
    </a:lvl2pPr>
    <a:lvl3pPr marL="908128" algn="l" defTabSz="908128" rtl="0" eaLnBrk="1" latinLnBrk="0" hangingPunct="1">
      <a:defRPr sz="1200" kern="1200">
        <a:solidFill>
          <a:schemeClr val="tx1"/>
        </a:solidFill>
        <a:latin typeface="+mn-lt"/>
        <a:ea typeface="+mn-ea"/>
        <a:cs typeface="+mn-cs"/>
      </a:defRPr>
    </a:lvl3pPr>
    <a:lvl4pPr marL="1362166" algn="l" defTabSz="908128" rtl="0" eaLnBrk="1" latinLnBrk="0" hangingPunct="1">
      <a:defRPr sz="1200" kern="1200">
        <a:solidFill>
          <a:schemeClr val="tx1"/>
        </a:solidFill>
        <a:latin typeface="+mn-lt"/>
        <a:ea typeface="+mn-ea"/>
        <a:cs typeface="+mn-cs"/>
      </a:defRPr>
    </a:lvl4pPr>
    <a:lvl5pPr marL="1816227" algn="l" defTabSz="908128" rtl="0" eaLnBrk="1" latinLnBrk="0" hangingPunct="1">
      <a:defRPr sz="1200" kern="1200">
        <a:solidFill>
          <a:schemeClr val="tx1"/>
        </a:solidFill>
        <a:latin typeface="+mn-lt"/>
        <a:ea typeface="+mn-ea"/>
        <a:cs typeface="+mn-cs"/>
      </a:defRPr>
    </a:lvl5pPr>
    <a:lvl6pPr marL="2270273" algn="l" defTabSz="908128" rtl="0" eaLnBrk="1" latinLnBrk="0" hangingPunct="1">
      <a:defRPr sz="1200" kern="1200">
        <a:solidFill>
          <a:schemeClr val="tx1"/>
        </a:solidFill>
        <a:latin typeface="+mn-lt"/>
        <a:ea typeface="+mn-ea"/>
        <a:cs typeface="+mn-cs"/>
      </a:defRPr>
    </a:lvl6pPr>
    <a:lvl7pPr marL="2724333" algn="l" defTabSz="908128" rtl="0" eaLnBrk="1" latinLnBrk="0" hangingPunct="1">
      <a:defRPr sz="1200" kern="1200">
        <a:solidFill>
          <a:schemeClr val="tx1"/>
        </a:solidFill>
        <a:latin typeface="+mn-lt"/>
        <a:ea typeface="+mn-ea"/>
        <a:cs typeface="+mn-cs"/>
      </a:defRPr>
    </a:lvl7pPr>
    <a:lvl8pPr marL="3178384" algn="l" defTabSz="908128" rtl="0" eaLnBrk="1" latinLnBrk="0" hangingPunct="1">
      <a:defRPr sz="1200" kern="1200">
        <a:solidFill>
          <a:schemeClr val="tx1"/>
        </a:solidFill>
        <a:latin typeface="+mn-lt"/>
        <a:ea typeface="+mn-ea"/>
        <a:cs typeface="+mn-cs"/>
      </a:defRPr>
    </a:lvl8pPr>
    <a:lvl9pPr marL="3632446" algn="l" defTabSz="908128"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78788" y="1450983"/>
            <a:ext cx="8912794" cy="2038754"/>
          </a:xfrm>
        </p:spPr>
        <p:txBody>
          <a:bodyPr anchor="b">
            <a:noAutofit/>
          </a:bodyPr>
          <a:lstStyle>
            <a:lvl1pPr>
              <a:defRPr sz="6000" cap="all" baseline="0"/>
            </a:lvl1pPr>
          </a:lstStyle>
          <a:p>
            <a:r>
              <a:rPr lang="tr-TR"/>
              <a:t>Asıl başlık stili için tıklatın</a:t>
            </a:r>
            <a:endParaRPr lang="en-US" dirty="0"/>
          </a:p>
        </p:txBody>
      </p:sp>
      <p:sp>
        <p:nvSpPr>
          <p:cNvPr id="3" name="Subtitle 2"/>
          <p:cNvSpPr>
            <a:spLocks noGrp="1"/>
          </p:cNvSpPr>
          <p:nvPr>
            <p:ph type="subTitle" idx="1"/>
          </p:nvPr>
        </p:nvSpPr>
        <p:spPr>
          <a:xfrm>
            <a:off x="778791" y="3708047"/>
            <a:ext cx="7268687" cy="1854024"/>
          </a:xfrm>
        </p:spPr>
        <p:txBody>
          <a:bodyPr/>
          <a:lstStyle>
            <a:lvl1pPr marL="0" indent="0" algn="l">
              <a:buNone/>
              <a:defRPr>
                <a:solidFill>
                  <a:schemeClr val="tx1">
                    <a:lumMod val="75000"/>
                    <a:lumOff val="25000"/>
                  </a:schemeClr>
                </a:solidFill>
              </a:defRPr>
            </a:lvl1pPr>
            <a:lvl2pPr marL="500420" indent="0" algn="ctr">
              <a:buNone/>
              <a:defRPr>
                <a:solidFill>
                  <a:schemeClr val="tx1">
                    <a:tint val="75000"/>
                  </a:schemeClr>
                </a:solidFill>
              </a:defRPr>
            </a:lvl2pPr>
            <a:lvl3pPr marL="1000913" indent="0" algn="ctr">
              <a:buNone/>
              <a:defRPr>
                <a:solidFill>
                  <a:schemeClr val="tx1">
                    <a:tint val="75000"/>
                  </a:schemeClr>
                </a:solidFill>
              </a:defRPr>
            </a:lvl3pPr>
            <a:lvl4pPr marL="1501378" indent="0" algn="ctr">
              <a:buNone/>
              <a:defRPr>
                <a:solidFill>
                  <a:schemeClr val="tx1">
                    <a:tint val="75000"/>
                  </a:schemeClr>
                </a:solidFill>
              </a:defRPr>
            </a:lvl4pPr>
            <a:lvl5pPr marL="2001839" indent="0" algn="ctr">
              <a:buNone/>
              <a:defRPr>
                <a:solidFill>
                  <a:schemeClr val="tx1">
                    <a:tint val="75000"/>
                  </a:schemeClr>
                </a:solidFill>
              </a:defRPr>
            </a:lvl5pPr>
            <a:lvl6pPr marL="2502298" indent="0" algn="ctr">
              <a:buNone/>
              <a:defRPr>
                <a:solidFill>
                  <a:schemeClr val="tx1">
                    <a:tint val="75000"/>
                  </a:schemeClr>
                </a:solidFill>
              </a:defRPr>
            </a:lvl6pPr>
            <a:lvl7pPr marL="3002765" indent="0" algn="ctr">
              <a:buNone/>
              <a:defRPr>
                <a:solidFill>
                  <a:schemeClr val="tx1">
                    <a:tint val="75000"/>
                  </a:schemeClr>
                </a:solidFill>
              </a:defRPr>
            </a:lvl7pPr>
            <a:lvl8pPr marL="3503216" indent="0" algn="ctr">
              <a:buNone/>
              <a:defRPr>
                <a:solidFill>
                  <a:schemeClr val="tx1">
                    <a:tint val="75000"/>
                  </a:schemeClr>
                </a:solidFill>
              </a:defRPr>
            </a:lvl8pPr>
            <a:lvl9pPr marL="4003675"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8.03.2021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8" name="Straight Connector 7"/>
          <p:cNvCxnSpPr/>
          <p:nvPr/>
        </p:nvCxnSpPr>
        <p:spPr>
          <a:xfrm>
            <a:off x="778788" y="3595194"/>
            <a:ext cx="8912794" cy="168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8.03.2021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28282" y="644885"/>
            <a:ext cx="2336364" cy="6206949"/>
          </a:xfrm>
        </p:spPr>
        <p:txBody>
          <a:bodyPr vert="eaVert" anchor="b"/>
          <a:lstStyle/>
          <a:p>
            <a:r>
              <a:rPr lang="tr-TR"/>
              <a:t>Asıl başlık stili için tıklatın</a:t>
            </a:r>
            <a:endParaRPr lang="en-US" dirty="0"/>
          </a:p>
        </p:txBody>
      </p:sp>
      <p:sp>
        <p:nvSpPr>
          <p:cNvPr id="3" name="Vertical Text Placeholder 2"/>
          <p:cNvSpPr>
            <a:spLocks noGrp="1"/>
          </p:cNvSpPr>
          <p:nvPr>
            <p:ph type="body" orient="vert" idx="1"/>
          </p:nvPr>
        </p:nvSpPr>
        <p:spPr>
          <a:xfrm>
            <a:off x="519194" y="644885"/>
            <a:ext cx="6836027" cy="620694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8.03.2021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8.03.2021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20252" y="2498906"/>
            <a:ext cx="8826262" cy="2327606"/>
          </a:xfrm>
        </p:spPr>
        <p:txBody>
          <a:bodyPr anchor="b">
            <a:normAutofit/>
          </a:bodyPr>
          <a:lstStyle>
            <a:lvl1pPr algn="l">
              <a:defRPr sz="5300" b="0" cap="all"/>
            </a:lvl1pPr>
          </a:lstStyle>
          <a:p>
            <a:r>
              <a:rPr lang="tr-TR"/>
              <a:t>Asıl başlık stili için tıklatın</a:t>
            </a:r>
            <a:endParaRPr lang="en-US" dirty="0"/>
          </a:p>
        </p:txBody>
      </p:sp>
      <p:sp>
        <p:nvSpPr>
          <p:cNvPr id="3" name="Text Placeholder 2"/>
          <p:cNvSpPr>
            <a:spLocks noGrp="1"/>
          </p:cNvSpPr>
          <p:nvPr>
            <p:ph type="body" idx="1"/>
          </p:nvPr>
        </p:nvSpPr>
        <p:spPr>
          <a:xfrm>
            <a:off x="820252" y="4894710"/>
            <a:ext cx="8826262" cy="1587003"/>
          </a:xfrm>
        </p:spPr>
        <p:txBody>
          <a:bodyPr anchor="t">
            <a:normAutofit/>
          </a:bodyPr>
          <a:lstStyle>
            <a:lvl1pPr marL="0" indent="0">
              <a:buNone/>
              <a:defRPr sz="2600">
                <a:solidFill>
                  <a:schemeClr val="tx2"/>
                </a:solidFill>
              </a:defRPr>
            </a:lvl1pPr>
            <a:lvl2pPr marL="500420" indent="0">
              <a:buNone/>
              <a:defRPr sz="2000">
                <a:solidFill>
                  <a:schemeClr val="tx1">
                    <a:tint val="75000"/>
                  </a:schemeClr>
                </a:solidFill>
              </a:defRPr>
            </a:lvl2pPr>
            <a:lvl3pPr marL="1000913" indent="0">
              <a:buNone/>
              <a:defRPr sz="1800">
                <a:solidFill>
                  <a:schemeClr val="tx1">
                    <a:tint val="75000"/>
                  </a:schemeClr>
                </a:solidFill>
              </a:defRPr>
            </a:lvl3pPr>
            <a:lvl4pPr marL="1501378" indent="0">
              <a:buNone/>
              <a:defRPr sz="1500">
                <a:solidFill>
                  <a:schemeClr val="tx1">
                    <a:tint val="75000"/>
                  </a:schemeClr>
                </a:solidFill>
              </a:defRPr>
            </a:lvl4pPr>
            <a:lvl5pPr marL="2001839" indent="0">
              <a:buNone/>
              <a:defRPr sz="1500">
                <a:solidFill>
                  <a:schemeClr val="tx1">
                    <a:tint val="75000"/>
                  </a:schemeClr>
                </a:solidFill>
              </a:defRPr>
            </a:lvl5pPr>
            <a:lvl6pPr marL="2502298" indent="0">
              <a:buNone/>
              <a:defRPr sz="1500">
                <a:solidFill>
                  <a:schemeClr val="tx1">
                    <a:tint val="75000"/>
                  </a:schemeClr>
                </a:solidFill>
              </a:defRPr>
            </a:lvl6pPr>
            <a:lvl7pPr marL="3002765" indent="0">
              <a:buNone/>
              <a:defRPr sz="1500">
                <a:solidFill>
                  <a:schemeClr val="tx1">
                    <a:tint val="75000"/>
                  </a:schemeClr>
                </a:solidFill>
              </a:defRPr>
            </a:lvl7pPr>
            <a:lvl8pPr marL="3503216" indent="0">
              <a:buNone/>
              <a:defRPr sz="1500">
                <a:solidFill>
                  <a:schemeClr val="tx1">
                    <a:tint val="75000"/>
                  </a:schemeClr>
                </a:solidFill>
              </a:defRPr>
            </a:lvl8pPr>
            <a:lvl9pPr marL="4003675" indent="0">
              <a:buNone/>
              <a:defRPr sz="15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8.03.2021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7" name="Straight Connector 6"/>
          <p:cNvCxnSpPr/>
          <p:nvPr/>
        </p:nvCxnSpPr>
        <p:spPr>
          <a:xfrm>
            <a:off x="830707" y="4865603"/>
            <a:ext cx="8912794" cy="168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519192" y="1770189"/>
            <a:ext cx="4586195" cy="4991354"/>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278451" y="1770189"/>
            <a:ext cx="4586195" cy="4991354"/>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8.03.2021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519192" y="1773414"/>
            <a:ext cx="4465050" cy="676785"/>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200" b="0">
                <a:solidFill>
                  <a:schemeClr val="tx2"/>
                </a:solidFill>
              </a:defRPr>
            </a:lvl1pPr>
            <a:lvl2pPr marL="500420" indent="0">
              <a:buNone/>
              <a:defRPr sz="2200" b="1"/>
            </a:lvl2pPr>
            <a:lvl3pPr marL="1000913" indent="0">
              <a:buNone/>
              <a:defRPr sz="2000" b="1"/>
            </a:lvl3pPr>
            <a:lvl4pPr marL="1501378" indent="0">
              <a:buNone/>
              <a:defRPr sz="1800" b="1"/>
            </a:lvl4pPr>
            <a:lvl5pPr marL="2001839" indent="0">
              <a:buNone/>
              <a:defRPr sz="1800" b="1"/>
            </a:lvl5pPr>
            <a:lvl6pPr marL="2502298" indent="0">
              <a:buNone/>
              <a:defRPr sz="1800" b="1"/>
            </a:lvl6pPr>
            <a:lvl7pPr marL="3002765" indent="0">
              <a:buNone/>
              <a:defRPr sz="1800" b="1"/>
            </a:lvl7pPr>
            <a:lvl8pPr marL="3503216" indent="0">
              <a:buNone/>
              <a:defRPr sz="1800" b="1"/>
            </a:lvl8pPr>
            <a:lvl9pPr marL="4003675" indent="0">
              <a:buNone/>
              <a:defRPr sz="1800" b="1"/>
            </a:lvl9pPr>
          </a:lstStyle>
          <a:p>
            <a:pPr lvl="0"/>
            <a:r>
              <a:rPr lang="tr-TR"/>
              <a:t>Asıl metin stillerini düzenlemek için tıklatın</a:t>
            </a:r>
          </a:p>
        </p:txBody>
      </p:sp>
      <p:sp>
        <p:nvSpPr>
          <p:cNvPr id="4" name="Content Placeholder 3"/>
          <p:cNvSpPr>
            <a:spLocks noGrp="1"/>
          </p:cNvSpPr>
          <p:nvPr>
            <p:ph sz="half" idx="2"/>
          </p:nvPr>
        </p:nvSpPr>
        <p:spPr>
          <a:xfrm>
            <a:off x="519192" y="2579513"/>
            <a:ext cx="4465050" cy="4179951"/>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399596" y="1773414"/>
            <a:ext cx="4465050" cy="676785"/>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200" b="0" kern="1200" dirty="0" smtClean="0">
                <a:solidFill>
                  <a:schemeClr val="tx2"/>
                </a:solidFill>
                <a:latin typeface="+mn-lt"/>
                <a:ea typeface="+mn-ea"/>
                <a:cs typeface="+mn-cs"/>
              </a:defRPr>
            </a:lvl1pPr>
            <a:lvl2pPr marL="500420" indent="0">
              <a:buNone/>
              <a:defRPr sz="2200" b="1"/>
            </a:lvl2pPr>
            <a:lvl3pPr marL="1000913" indent="0">
              <a:buNone/>
              <a:defRPr sz="2000" b="1"/>
            </a:lvl3pPr>
            <a:lvl4pPr marL="1501378" indent="0">
              <a:buNone/>
              <a:defRPr sz="1800" b="1"/>
            </a:lvl4pPr>
            <a:lvl5pPr marL="2001839" indent="0">
              <a:buNone/>
              <a:defRPr sz="1800" b="1"/>
            </a:lvl5pPr>
            <a:lvl6pPr marL="2502298" indent="0">
              <a:buNone/>
              <a:defRPr sz="1800" b="1"/>
            </a:lvl6pPr>
            <a:lvl7pPr marL="3002765" indent="0">
              <a:buNone/>
              <a:defRPr sz="1800" b="1"/>
            </a:lvl7pPr>
            <a:lvl8pPr marL="3503216" indent="0">
              <a:buNone/>
              <a:defRPr sz="1800" b="1"/>
            </a:lvl8pPr>
            <a:lvl9pPr marL="4003675" indent="0">
              <a:buNone/>
              <a:defRPr sz="1800" b="1"/>
            </a:lvl9pPr>
          </a:lstStyle>
          <a:p>
            <a:pPr lvl="0"/>
            <a:r>
              <a:rPr lang="tr-TR"/>
              <a:t>Asıl metin stillerini düzenlemek için tıklatın</a:t>
            </a:r>
          </a:p>
        </p:txBody>
      </p:sp>
      <p:sp>
        <p:nvSpPr>
          <p:cNvPr id="6" name="Content Placeholder 5"/>
          <p:cNvSpPr>
            <a:spLocks noGrp="1"/>
          </p:cNvSpPr>
          <p:nvPr>
            <p:ph sz="quarter" idx="4"/>
          </p:nvPr>
        </p:nvSpPr>
        <p:spPr>
          <a:xfrm>
            <a:off x="5399596" y="2579513"/>
            <a:ext cx="4465050" cy="4179951"/>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8.03.2021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cxnSp>
        <p:nvCxnSpPr>
          <p:cNvPr id="11" name="Straight Connector 10"/>
          <p:cNvCxnSpPr/>
          <p:nvPr/>
        </p:nvCxnSpPr>
        <p:spPr>
          <a:xfrm rot="5400000">
            <a:off x="2701529" y="4279925"/>
            <a:ext cx="4981681" cy="902"/>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8.03.2021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8.03.2021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19192" y="837919"/>
            <a:ext cx="2429818" cy="1334897"/>
          </a:xfrm>
        </p:spPr>
        <p:txBody>
          <a:bodyPr anchor="b">
            <a:noAutofit/>
          </a:bodyPr>
          <a:lstStyle>
            <a:lvl1pPr algn="l">
              <a:defRPr sz="2600" b="0"/>
            </a:lvl1pPr>
          </a:lstStyle>
          <a:p>
            <a:r>
              <a:rPr lang="tr-TR"/>
              <a:t>Asıl başlık stili için tıklatın</a:t>
            </a:r>
            <a:endParaRPr lang="en-US" dirty="0"/>
          </a:p>
        </p:txBody>
      </p:sp>
      <p:sp>
        <p:nvSpPr>
          <p:cNvPr id="3" name="Content Placeholder 2"/>
          <p:cNvSpPr>
            <a:spLocks noGrp="1"/>
          </p:cNvSpPr>
          <p:nvPr>
            <p:ph idx="1"/>
          </p:nvPr>
        </p:nvSpPr>
        <p:spPr>
          <a:xfrm>
            <a:off x="3374747" y="837918"/>
            <a:ext cx="6489899" cy="5900632"/>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19193" y="2253935"/>
            <a:ext cx="2429818" cy="4489195"/>
          </a:xfrm>
        </p:spPr>
        <p:txBody>
          <a:bodyPr/>
          <a:lstStyle>
            <a:lvl1pPr marL="0" indent="0">
              <a:buNone/>
              <a:defRPr sz="1500"/>
            </a:lvl1pPr>
            <a:lvl2pPr marL="500420" indent="0">
              <a:buNone/>
              <a:defRPr sz="1300"/>
            </a:lvl2pPr>
            <a:lvl3pPr marL="1000913" indent="0">
              <a:buNone/>
              <a:defRPr sz="1100"/>
            </a:lvl3pPr>
            <a:lvl4pPr marL="1501378" indent="0">
              <a:buNone/>
              <a:defRPr sz="1000"/>
            </a:lvl4pPr>
            <a:lvl5pPr marL="2001839" indent="0">
              <a:buNone/>
              <a:defRPr sz="1000"/>
            </a:lvl5pPr>
            <a:lvl6pPr marL="2502298" indent="0">
              <a:buNone/>
              <a:defRPr sz="1000"/>
            </a:lvl6pPr>
            <a:lvl7pPr marL="3002765" indent="0">
              <a:buNone/>
              <a:defRPr sz="1000"/>
            </a:lvl7pPr>
            <a:lvl8pPr marL="3503216" indent="0">
              <a:buNone/>
              <a:defRPr sz="1000"/>
            </a:lvl8pPr>
            <a:lvl9pPr marL="4003675"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8.03.2021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9" name="Straight Connector 8"/>
          <p:cNvCxnSpPr/>
          <p:nvPr/>
        </p:nvCxnSpPr>
        <p:spPr>
          <a:xfrm rot="5400000">
            <a:off x="201860" y="3787332"/>
            <a:ext cx="5900632" cy="1803"/>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19194" y="838341"/>
            <a:ext cx="2433207" cy="1338121"/>
          </a:xfrm>
        </p:spPr>
        <p:txBody>
          <a:bodyPr anchor="b">
            <a:normAutofit/>
          </a:bodyPr>
          <a:lstStyle>
            <a:lvl1pPr algn="l">
              <a:defRPr sz="2600" b="0"/>
            </a:lvl1pPr>
          </a:lstStyle>
          <a:p>
            <a:r>
              <a:rPr lang="tr-TR"/>
              <a:t>Asıl başlık stili için tıklatın</a:t>
            </a:r>
            <a:endParaRPr lang="en-US" dirty="0"/>
          </a:p>
        </p:txBody>
      </p:sp>
      <p:sp>
        <p:nvSpPr>
          <p:cNvPr id="3" name="Picture Placeholder 2"/>
          <p:cNvSpPr>
            <a:spLocks noGrp="1"/>
          </p:cNvSpPr>
          <p:nvPr>
            <p:ph type="pic" idx="1"/>
          </p:nvPr>
        </p:nvSpPr>
        <p:spPr>
          <a:xfrm>
            <a:off x="3246210" y="886708"/>
            <a:ext cx="6704968" cy="5818769"/>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500"/>
            </a:lvl1pPr>
            <a:lvl2pPr marL="500420" indent="0">
              <a:buNone/>
              <a:defRPr sz="3100"/>
            </a:lvl2pPr>
            <a:lvl3pPr marL="1000913" indent="0">
              <a:buNone/>
              <a:defRPr sz="2600"/>
            </a:lvl3pPr>
            <a:lvl4pPr marL="1501378" indent="0">
              <a:buNone/>
              <a:defRPr sz="2200"/>
            </a:lvl4pPr>
            <a:lvl5pPr marL="2001839" indent="0">
              <a:buNone/>
              <a:defRPr sz="2200"/>
            </a:lvl5pPr>
            <a:lvl6pPr marL="2502298" indent="0">
              <a:buNone/>
              <a:defRPr sz="2200"/>
            </a:lvl6pPr>
            <a:lvl7pPr marL="3002765" indent="0">
              <a:buNone/>
              <a:defRPr sz="2200"/>
            </a:lvl7pPr>
            <a:lvl8pPr marL="3503216" indent="0">
              <a:buNone/>
              <a:defRPr sz="2200"/>
            </a:lvl8pPr>
            <a:lvl9pPr marL="4003675" indent="0">
              <a:buNone/>
              <a:defRPr sz="2200"/>
            </a:lvl9pPr>
          </a:lstStyle>
          <a:p>
            <a:r>
              <a:rPr lang="tr-TR"/>
              <a:t>Resim eklemek için simgeyi tıklatın</a:t>
            </a:r>
            <a:endParaRPr lang="en-US" dirty="0"/>
          </a:p>
        </p:txBody>
      </p:sp>
      <p:sp>
        <p:nvSpPr>
          <p:cNvPr id="4" name="Text Placeholder 3"/>
          <p:cNvSpPr>
            <a:spLocks noGrp="1"/>
          </p:cNvSpPr>
          <p:nvPr>
            <p:ph type="body" sz="half" idx="2"/>
          </p:nvPr>
        </p:nvSpPr>
        <p:spPr>
          <a:xfrm>
            <a:off x="519192" y="2257072"/>
            <a:ext cx="2429818" cy="4488349"/>
          </a:xfrm>
        </p:spPr>
        <p:txBody>
          <a:bodyPr/>
          <a:lstStyle>
            <a:lvl1pPr marL="0" indent="0">
              <a:buNone/>
              <a:defRPr sz="1500"/>
            </a:lvl1pPr>
            <a:lvl2pPr marL="500420" indent="0">
              <a:buNone/>
              <a:defRPr sz="1300"/>
            </a:lvl2pPr>
            <a:lvl3pPr marL="1000913" indent="0">
              <a:buNone/>
              <a:defRPr sz="1100"/>
            </a:lvl3pPr>
            <a:lvl4pPr marL="1501378" indent="0">
              <a:buNone/>
              <a:defRPr sz="1000"/>
            </a:lvl4pPr>
            <a:lvl5pPr marL="2001839" indent="0">
              <a:buNone/>
              <a:defRPr sz="1000"/>
            </a:lvl5pPr>
            <a:lvl6pPr marL="2502298" indent="0">
              <a:buNone/>
              <a:defRPr sz="1000"/>
            </a:lvl6pPr>
            <a:lvl7pPr marL="3002765" indent="0">
              <a:buNone/>
              <a:defRPr sz="1000"/>
            </a:lvl7pPr>
            <a:lvl8pPr marL="3503216" indent="0">
              <a:buNone/>
              <a:defRPr sz="1000"/>
            </a:lvl8pPr>
            <a:lvl9pPr marL="4003675"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8.03.2021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33563"/>
            <a:ext cx="10383838" cy="24182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lIns="100082" tIns="50046" rIns="100082" bIns="50046" rtlCol="0" anchor="ctr"/>
          <a:lstStyle/>
          <a:p>
            <a:pPr algn="ctr"/>
            <a:endParaRPr lang="en-US"/>
          </a:p>
        </p:txBody>
      </p:sp>
      <p:sp>
        <p:nvSpPr>
          <p:cNvPr id="2" name="Title Placeholder 1"/>
          <p:cNvSpPr>
            <a:spLocks noGrp="1"/>
          </p:cNvSpPr>
          <p:nvPr>
            <p:ph type="title"/>
          </p:nvPr>
        </p:nvSpPr>
        <p:spPr>
          <a:xfrm>
            <a:off x="519192" y="564268"/>
            <a:ext cx="9345454" cy="1047926"/>
          </a:xfrm>
          <a:prstGeom prst="rect">
            <a:avLst/>
          </a:prstGeom>
        </p:spPr>
        <p:txBody>
          <a:bodyPr vert="horz" lIns="100082" tIns="50046" rIns="100082" bIns="50046"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519192" y="1692804"/>
            <a:ext cx="9345454" cy="5159022"/>
          </a:xfrm>
          <a:prstGeom prst="rect">
            <a:avLst/>
          </a:prstGeom>
        </p:spPr>
        <p:txBody>
          <a:bodyPr vert="horz" lIns="100082" tIns="50046" rIns="100082" bIns="50046"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0" y="3"/>
            <a:ext cx="10383838" cy="3869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0082" tIns="50046" rIns="100082" bIns="50046" rtlCol="0" anchor="ctr"/>
          <a:lstStyle/>
          <a:p>
            <a:pPr algn="ctr"/>
            <a:endParaRPr lang="en-US"/>
          </a:p>
        </p:txBody>
      </p:sp>
      <p:sp>
        <p:nvSpPr>
          <p:cNvPr id="4" name="Date Placeholder 3"/>
          <p:cNvSpPr>
            <a:spLocks noGrp="1"/>
          </p:cNvSpPr>
          <p:nvPr>
            <p:ph type="dt" sz="half" idx="2"/>
          </p:nvPr>
        </p:nvSpPr>
        <p:spPr>
          <a:xfrm>
            <a:off x="519192" y="19346"/>
            <a:ext cx="3288215" cy="348234"/>
          </a:xfrm>
          <a:prstGeom prst="rect">
            <a:avLst/>
          </a:prstGeom>
        </p:spPr>
        <p:txBody>
          <a:bodyPr vert="horz" lIns="100082" tIns="50046" rIns="100082" bIns="50046" rtlCol="0" anchor="ctr"/>
          <a:lstStyle>
            <a:lvl1pPr algn="l">
              <a:defRPr sz="1300">
                <a:solidFill>
                  <a:srgbClr val="FFFFFF"/>
                </a:solidFill>
              </a:defRPr>
            </a:lvl1pPr>
          </a:lstStyle>
          <a:p>
            <a:fld id="{A23720DD-5B6D-40BF-8493-A6B52D484E6B}" type="datetimeFigureOut">
              <a:rPr lang="tr-TR" smtClean="0"/>
              <a:t>8.03.2021</a:t>
            </a:fld>
            <a:endParaRPr lang="tr-TR"/>
          </a:p>
        </p:txBody>
      </p:sp>
      <p:sp>
        <p:nvSpPr>
          <p:cNvPr id="5" name="Footer Placeholder 4"/>
          <p:cNvSpPr>
            <a:spLocks noGrp="1"/>
          </p:cNvSpPr>
          <p:nvPr>
            <p:ph type="ftr" sz="quarter" idx="3"/>
          </p:nvPr>
        </p:nvSpPr>
        <p:spPr>
          <a:xfrm>
            <a:off x="3893939" y="19346"/>
            <a:ext cx="4672727" cy="348234"/>
          </a:xfrm>
          <a:prstGeom prst="rect">
            <a:avLst/>
          </a:prstGeom>
        </p:spPr>
        <p:txBody>
          <a:bodyPr vert="horz" lIns="100082" tIns="50046" rIns="100082" bIns="50046" rtlCol="0" anchor="ctr"/>
          <a:lstStyle>
            <a:lvl1pPr algn="ctr">
              <a:defRPr sz="1300">
                <a:solidFill>
                  <a:srgbClr val="FFFFFF"/>
                </a:solidFill>
              </a:defRPr>
            </a:lvl1pPr>
          </a:lstStyle>
          <a:p>
            <a:endParaRPr lang="tr-TR"/>
          </a:p>
        </p:txBody>
      </p:sp>
      <p:sp>
        <p:nvSpPr>
          <p:cNvPr id="6" name="Slide Number Placeholder 5"/>
          <p:cNvSpPr>
            <a:spLocks noGrp="1"/>
          </p:cNvSpPr>
          <p:nvPr>
            <p:ph type="sldNum" sz="quarter" idx="4"/>
          </p:nvPr>
        </p:nvSpPr>
        <p:spPr>
          <a:xfrm>
            <a:off x="8653198" y="19346"/>
            <a:ext cx="1211448" cy="348234"/>
          </a:xfrm>
          <a:prstGeom prst="rect">
            <a:avLst/>
          </a:prstGeom>
        </p:spPr>
        <p:txBody>
          <a:bodyPr vert="horz" lIns="100082" tIns="50046" rIns="100082" bIns="50046" rtlCol="0" anchor="ctr"/>
          <a:lstStyle>
            <a:lvl1pPr algn="l">
              <a:defRPr sz="15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000913" rtl="0" eaLnBrk="1" latinLnBrk="0" hangingPunct="1">
        <a:spcBef>
          <a:spcPct val="0"/>
        </a:spcBef>
        <a:buNone/>
        <a:defRPr sz="4400" kern="1200" spc="-110" baseline="0">
          <a:solidFill>
            <a:schemeClr val="tx2"/>
          </a:solidFill>
          <a:latin typeface="+mj-lt"/>
          <a:ea typeface="+mj-ea"/>
          <a:cs typeface="+mj-cs"/>
        </a:defRPr>
      </a:lvl1pPr>
    </p:titleStyle>
    <p:bodyStyle>
      <a:lvl1pPr marL="200193" indent="-200193" algn="l" defTabSz="1000913" rtl="0" eaLnBrk="1" latinLnBrk="0" hangingPunct="1">
        <a:spcBef>
          <a:spcPct val="20000"/>
        </a:spcBef>
        <a:buClr>
          <a:schemeClr val="accent1"/>
        </a:buClr>
        <a:buSzPct val="85000"/>
        <a:buFont typeface="Arial" pitchFamily="34" charset="0"/>
        <a:buChar char="•"/>
        <a:defRPr sz="2600" kern="1200">
          <a:solidFill>
            <a:schemeClr val="tx1"/>
          </a:solidFill>
          <a:latin typeface="+mn-lt"/>
          <a:ea typeface="+mn-ea"/>
          <a:cs typeface="+mn-cs"/>
        </a:defRPr>
      </a:lvl1pPr>
      <a:lvl2pPr marL="500420" indent="-200193" algn="l" defTabSz="1000913" rtl="0" eaLnBrk="1" latinLnBrk="0" hangingPunct="1">
        <a:spcBef>
          <a:spcPct val="20000"/>
        </a:spcBef>
        <a:buClr>
          <a:schemeClr val="accent1"/>
        </a:buClr>
        <a:buSzPct val="85000"/>
        <a:buFont typeface="Arial" pitchFamily="34" charset="0"/>
        <a:buChar char="•"/>
        <a:defRPr sz="2200" kern="1200">
          <a:solidFill>
            <a:schemeClr val="tx1"/>
          </a:solidFill>
          <a:latin typeface="+mn-lt"/>
          <a:ea typeface="+mn-ea"/>
          <a:cs typeface="+mn-cs"/>
        </a:defRPr>
      </a:lvl2pPr>
      <a:lvl3pPr marL="800741" indent="-200193" algn="l" defTabSz="1000913" rtl="0" eaLnBrk="1" latinLnBrk="0" hangingPunct="1">
        <a:spcBef>
          <a:spcPct val="20000"/>
        </a:spcBef>
        <a:buClr>
          <a:schemeClr val="accent1"/>
        </a:buClr>
        <a:buSzPct val="90000"/>
        <a:buFont typeface="Arial" pitchFamily="34" charset="0"/>
        <a:buChar char="•"/>
        <a:defRPr sz="2000" kern="1200">
          <a:solidFill>
            <a:schemeClr val="tx1"/>
          </a:solidFill>
          <a:latin typeface="+mn-lt"/>
          <a:ea typeface="+mn-ea"/>
          <a:cs typeface="+mn-cs"/>
        </a:defRPr>
      </a:lvl3pPr>
      <a:lvl4pPr marL="1101007" indent="-200193" algn="l" defTabSz="1000913"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4pPr>
      <a:lvl5pPr marL="1301200" indent="-150149" algn="l" defTabSz="1000913" rtl="0" eaLnBrk="1" latinLnBrk="0" hangingPunct="1">
        <a:spcBef>
          <a:spcPct val="20000"/>
        </a:spcBef>
        <a:buClr>
          <a:schemeClr val="accent1"/>
        </a:buClr>
        <a:buSzPct val="100000"/>
        <a:buFont typeface="Arial" pitchFamily="34" charset="0"/>
        <a:buChar char="•"/>
        <a:defRPr sz="1500" kern="1200" baseline="0">
          <a:solidFill>
            <a:schemeClr val="tx1"/>
          </a:solidFill>
          <a:latin typeface="+mn-lt"/>
          <a:ea typeface="+mn-ea"/>
          <a:cs typeface="+mn-cs"/>
        </a:defRPr>
      </a:lvl5pPr>
      <a:lvl6pPr marL="1501378" indent="-200193" algn="l" defTabSz="1000913" rtl="0" eaLnBrk="1" latinLnBrk="0" hangingPunct="1">
        <a:spcBef>
          <a:spcPct val="20000"/>
        </a:spcBef>
        <a:buClr>
          <a:schemeClr val="accent1"/>
        </a:buClr>
        <a:buFont typeface="Arial" pitchFamily="34" charset="0"/>
        <a:buChar char="•"/>
        <a:defRPr sz="1400" kern="1200">
          <a:solidFill>
            <a:schemeClr val="tx1"/>
          </a:solidFill>
          <a:latin typeface="+mn-lt"/>
          <a:ea typeface="+mn-ea"/>
          <a:cs typeface="+mn-cs"/>
        </a:defRPr>
      </a:lvl6pPr>
      <a:lvl7pPr marL="1701564" indent="-200193" algn="l" defTabSz="1000913" rtl="0" eaLnBrk="1" latinLnBrk="0" hangingPunct="1">
        <a:spcBef>
          <a:spcPct val="20000"/>
        </a:spcBef>
        <a:buClr>
          <a:schemeClr val="accent1"/>
        </a:buClr>
        <a:buFont typeface="Arial" pitchFamily="34" charset="0"/>
        <a:buChar char="•"/>
        <a:defRPr sz="1400" kern="1200">
          <a:solidFill>
            <a:schemeClr val="tx1"/>
          </a:solidFill>
          <a:latin typeface="+mn-lt"/>
          <a:ea typeface="+mn-ea"/>
          <a:cs typeface="+mn-cs"/>
        </a:defRPr>
      </a:lvl7pPr>
      <a:lvl8pPr marL="1901736" indent="-200193" algn="l" defTabSz="1000913" rtl="0" eaLnBrk="1" latinLnBrk="0" hangingPunct="1">
        <a:spcBef>
          <a:spcPct val="20000"/>
        </a:spcBef>
        <a:buClr>
          <a:schemeClr val="accent1"/>
        </a:buClr>
        <a:buFont typeface="Arial" pitchFamily="34" charset="0"/>
        <a:buChar char="•"/>
        <a:defRPr sz="1400" kern="1200">
          <a:solidFill>
            <a:schemeClr val="tx1"/>
          </a:solidFill>
          <a:latin typeface="+mn-lt"/>
          <a:ea typeface="+mn-ea"/>
          <a:cs typeface="+mn-cs"/>
        </a:defRPr>
      </a:lvl8pPr>
      <a:lvl9pPr marL="2101926" indent="-200193" algn="l" defTabSz="1000913" rtl="0" eaLnBrk="1" latinLnBrk="0" hangingPunct="1">
        <a:spcBef>
          <a:spcPct val="20000"/>
        </a:spcBef>
        <a:buClr>
          <a:schemeClr val="accent1"/>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1000913" rtl="0" eaLnBrk="1" latinLnBrk="0" hangingPunct="1">
        <a:defRPr sz="2000" kern="1200">
          <a:solidFill>
            <a:schemeClr val="tx1"/>
          </a:solidFill>
          <a:latin typeface="+mn-lt"/>
          <a:ea typeface="+mn-ea"/>
          <a:cs typeface="+mn-cs"/>
        </a:defRPr>
      </a:lvl1pPr>
      <a:lvl2pPr marL="500420" algn="l" defTabSz="1000913" rtl="0" eaLnBrk="1" latinLnBrk="0" hangingPunct="1">
        <a:defRPr sz="2000" kern="1200">
          <a:solidFill>
            <a:schemeClr val="tx1"/>
          </a:solidFill>
          <a:latin typeface="+mn-lt"/>
          <a:ea typeface="+mn-ea"/>
          <a:cs typeface="+mn-cs"/>
        </a:defRPr>
      </a:lvl2pPr>
      <a:lvl3pPr marL="1000913" algn="l" defTabSz="1000913" rtl="0" eaLnBrk="1" latinLnBrk="0" hangingPunct="1">
        <a:defRPr sz="2000" kern="1200">
          <a:solidFill>
            <a:schemeClr val="tx1"/>
          </a:solidFill>
          <a:latin typeface="+mn-lt"/>
          <a:ea typeface="+mn-ea"/>
          <a:cs typeface="+mn-cs"/>
        </a:defRPr>
      </a:lvl3pPr>
      <a:lvl4pPr marL="1501378" algn="l" defTabSz="1000913" rtl="0" eaLnBrk="1" latinLnBrk="0" hangingPunct="1">
        <a:defRPr sz="2000" kern="1200">
          <a:solidFill>
            <a:schemeClr val="tx1"/>
          </a:solidFill>
          <a:latin typeface="+mn-lt"/>
          <a:ea typeface="+mn-ea"/>
          <a:cs typeface="+mn-cs"/>
        </a:defRPr>
      </a:lvl4pPr>
      <a:lvl5pPr marL="2001839" algn="l" defTabSz="1000913" rtl="0" eaLnBrk="1" latinLnBrk="0" hangingPunct="1">
        <a:defRPr sz="2000" kern="1200">
          <a:solidFill>
            <a:schemeClr val="tx1"/>
          </a:solidFill>
          <a:latin typeface="+mn-lt"/>
          <a:ea typeface="+mn-ea"/>
          <a:cs typeface="+mn-cs"/>
        </a:defRPr>
      </a:lvl5pPr>
      <a:lvl6pPr marL="2502298" algn="l" defTabSz="1000913" rtl="0" eaLnBrk="1" latinLnBrk="0" hangingPunct="1">
        <a:defRPr sz="2000" kern="1200">
          <a:solidFill>
            <a:schemeClr val="tx1"/>
          </a:solidFill>
          <a:latin typeface="+mn-lt"/>
          <a:ea typeface="+mn-ea"/>
          <a:cs typeface="+mn-cs"/>
        </a:defRPr>
      </a:lvl6pPr>
      <a:lvl7pPr marL="3002765" algn="l" defTabSz="1000913" rtl="0" eaLnBrk="1" latinLnBrk="0" hangingPunct="1">
        <a:defRPr sz="2000" kern="1200">
          <a:solidFill>
            <a:schemeClr val="tx1"/>
          </a:solidFill>
          <a:latin typeface="+mn-lt"/>
          <a:ea typeface="+mn-ea"/>
          <a:cs typeface="+mn-cs"/>
        </a:defRPr>
      </a:lvl7pPr>
      <a:lvl8pPr marL="3503216" algn="l" defTabSz="1000913" rtl="0" eaLnBrk="1" latinLnBrk="0" hangingPunct="1">
        <a:defRPr sz="2000" kern="1200">
          <a:solidFill>
            <a:schemeClr val="tx1"/>
          </a:solidFill>
          <a:latin typeface="+mn-lt"/>
          <a:ea typeface="+mn-ea"/>
          <a:cs typeface="+mn-cs"/>
        </a:defRPr>
      </a:lvl8pPr>
      <a:lvl9pPr marL="4003675" algn="l" defTabSz="1000913"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kutahya.tarimorman.gov.tr/" TargetMode="External"/><Relationship Id="rId2" Type="http://schemas.openxmlformats.org/officeDocument/2006/relationships/hyperlink" Target="mailto:taryat@tarimorman.gov.t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kutahyaydo@zafer.org.tr" TargetMode="External"/><Relationship Id="rId2" Type="http://schemas.openxmlformats.org/officeDocument/2006/relationships/hyperlink" Target="http://www.kutahya.gov.tr/"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858025" y="123382"/>
            <a:ext cx="8912794" cy="2038754"/>
          </a:xfrm>
        </p:spPr>
        <p:txBody>
          <a:bodyPr/>
          <a:lstStyle/>
          <a:p>
            <a:pPr algn="ctr"/>
            <a:r>
              <a:rPr lang="tr-TR" sz="2200" b="1" dirty="0">
                <a:latin typeface="Calibri" panose="020F0502020204030204" pitchFamily="34" charset="0"/>
              </a:rPr>
              <a:t>T.C.</a:t>
            </a:r>
            <a:br>
              <a:rPr lang="tr-TR" sz="2200" b="1" dirty="0">
                <a:latin typeface="Calibri" panose="020F0502020204030204" pitchFamily="34" charset="0"/>
              </a:rPr>
            </a:br>
            <a:r>
              <a:rPr lang="tr-TR" sz="2200" b="1" dirty="0">
                <a:latin typeface="Calibri" panose="020F0502020204030204" pitchFamily="34" charset="0"/>
              </a:rPr>
              <a:t>TARIM VE ORMAN BAKANLIĞI</a:t>
            </a:r>
            <a:br>
              <a:rPr lang="tr-TR" sz="2200" b="1" dirty="0">
                <a:latin typeface="Calibri" panose="020F0502020204030204" pitchFamily="34" charset="0"/>
              </a:rPr>
            </a:br>
            <a:r>
              <a:rPr lang="tr-TR" sz="2200" b="1" dirty="0">
                <a:latin typeface="Calibri" panose="020F0502020204030204" pitchFamily="34" charset="0"/>
              </a:rPr>
              <a:t>STRATEJİ GELİŞTİRME BAŞKANLIĞI</a:t>
            </a:r>
            <a:br>
              <a:rPr lang="tr-TR" sz="2200" b="1" dirty="0">
                <a:latin typeface="Calibri" panose="020F0502020204030204" pitchFamily="34" charset="0"/>
              </a:rPr>
            </a:br>
            <a:r>
              <a:rPr lang="tr-TR" sz="2200" b="1" dirty="0">
                <a:latin typeface="Calibri" panose="020F0502020204030204" pitchFamily="34" charset="0"/>
              </a:rPr>
              <a:t>TARIMSAL YATIRIMCI DANIŞMA OFİSİ</a:t>
            </a:r>
            <a:br>
              <a:rPr lang="tr-TR" sz="2200" b="1" dirty="0">
                <a:latin typeface="Calibri" panose="020F0502020204030204" pitchFamily="34" charset="0"/>
              </a:rPr>
            </a:br>
            <a:endParaRPr lang="tr-TR" sz="2200" b="1" dirty="0">
              <a:latin typeface="Calibri" panose="020F0502020204030204" pitchFamily="34" charset="0"/>
            </a:endParaRPr>
          </a:p>
        </p:txBody>
      </p:sp>
      <p:sp>
        <p:nvSpPr>
          <p:cNvPr id="3" name="Alt Başlık 2"/>
          <p:cNvSpPr>
            <a:spLocks noGrp="1"/>
          </p:cNvSpPr>
          <p:nvPr>
            <p:ph type="subTitle" idx="1"/>
          </p:nvPr>
        </p:nvSpPr>
        <p:spPr>
          <a:xfrm>
            <a:off x="2048273" y="3843461"/>
            <a:ext cx="7268687" cy="2361429"/>
          </a:xfrm>
        </p:spPr>
        <p:txBody>
          <a:bodyPr>
            <a:noAutofit/>
          </a:bodyPr>
          <a:lstStyle/>
          <a:p>
            <a:pPr algn="ctr"/>
            <a:r>
              <a:rPr lang="tr-TR" sz="4000" b="1" dirty="0">
                <a:solidFill>
                  <a:srgbClr val="C00000"/>
                </a:solidFill>
                <a:latin typeface="Times New Roman"/>
                <a:ea typeface="Times New Roman"/>
              </a:rPr>
              <a:t>KÜTAHYA</a:t>
            </a:r>
          </a:p>
          <a:p>
            <a:pPr algn="ctr"/>
            <a:r>
              <a:rPr lang="x-none" sz="4000" b="1" dirty="0">
                <a:solidFill>
                  <a:srgbClr val="C00000"/>
                </a:solidFill>
                <a:latin typeface="Times New Roman"/>
                <a:ea typeface="Times New Roman"/>
              </a:rPr>
              <a:t>TARIMSAL</a:t>
            </a:r>
            <a:endParaRPr lang="tr-TR" sz="4000" b="1" dirty="0">
              <a:solidFill>
                <a:srgbClr val="C00000"/>
              </a:solidFill>
              <a:latin typeface="Times New Roman"/>
              <a:ea typeface="Times New Roman"/>
            </a:endParaRPr>
          </a:p>
          <a:p>
            <a:pPr algn="ctr"/>
            <a:r>
              <a:rPr lang="x-none" sz="4000" b="1" dirty="0">
                <a:solidFill>
                  <a:srgbClr val="C00000"/>
                </a:solidFill>
                <a:latin typeface="Times New Roman"/>
                <a:ea typeface="Times New Roman"/>
              </a:rPr>
              <a:t>YATIRIM REHBERİ</a:t>
            </a:r>
            <a:endParaRPr lang="tr-TR" sz="4000" b="1" dirty="0">
              <a:solidFill>
                <a:srgbClr val="C00000"/>
              </a:solidFill>
              <a:latin typeface="Times New Roman"/>
              <a:ea typeface="Times New Roman"/>
            </a:endParaRPr>
          </a:p>
          <a:p>
            <a:endParaRPr lang="tr-TR" sz="40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82642" y="2093123"/>
            <a:ext cx="1415117" cy="13182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Resim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6176" y="2027760"/>
            <a:ext cx="1683971" cy="1517494"/>
          </a:xfrm>
          <a:prstGeom prst="rect">
            <a:avLst/>
          </a:prstGeom>
        </p:spPr>
      </p:pic>
    </p:spTree>
    <p:extLst>
      <p:ext uri="{BB962C8B-B14F-4D97-AF65-F5344CB8AC3E}">
        <p14:creationId xmlns:p14="http://schemas.microsoft.com/office/powerpoint/2010/main" val="3076196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ikdörtgen 9"/>
          <p:cNvSpPr/>
          <p:nvPr/>
        </p:nvSpPr>
        <p:spPr>
          <a:xfrm>
            <a:off x="1334487" y="650875"/>
            <a:ext cx="7153116" cy="399492"/>
          </a:xfrm>
          <a:prstGeom prst="rect">
            <a:avLst/>
          </a:prstGeom>
        </p:spPr>
        <p:txBody>
          <a:bodyPr wrap="none" lIns="90807" tIns="45414" rIns="90807" bIns="45414">
            <a:spAutoFit/>
          </a:bodyPr>
          <a:lstStyle/>
          <a:p>
            <a:pPr algn="ctr">
              <a:spcBef>
                <a:spcPts val="1200"/>
              </a:spcBef>
            </a:pPr>
            <a:r>
              <a:rPr lang="x-none" b="1" dirty="0">
                <a:solidFill>
                  <a:srgbClr val="C00000"/>
                </a:solidFill>
                <a:latin typeface="Times New Roman" panose="02020603050405020304" pitchFamily="18" charset="0"/>
                <a:cs typeface="Times New Roman" panose="02020603050405020304" pitchFamily="18" charset="0"/>
              </a:rPr>
              <a:t>TARIM VE TARIMA </a:t>
            </a:r>
            <a:r>
              <a:rPr lang="x-none" b="1">
                <a:solidFill>
                  <a:srgbClr val="C00000"/>
                </a:solidFill>
                <a:latin typeface="Times New Roman" panose="02020603050405020304" pitchFamily="18" charset="0"/>
                <a:cs typeface="Times New Roman" panose="02020603050405020304" pitchFamily="18" charset="0"/>
              </a:rPr>
              <a:t>DAYALI </a:t>
            </a:r>
            <a:r>
              <a:rPr lang="x-none" b="1" smtClean="0">
                <a:solidFill>
                  <a:srgbClr val="C00000"/>
                </a:solidFill>
                <a:latin typeface="Times New Roman" panose="02020603050405020304" pitchFamily="18" charset="0"/>
                <a:cs typeface="Times New Roman" panose="02020603050405020304" pitchFamily="18" charset="0"/>
              </a:rPr>
              <a:t>SANAYİ</a:t>
            </a:r>
            <a:r>
              <a:rPr lang="tr-TR" b="1" dirty="0" smtClean="0">
                <a:solidFill>
                  <a:srgbClr val="C00000"/>
                </a:solidFill>
                <a:latin typeface="Times New Roman" panose="02020603050405020304" pitchFamily="18" charset="0"/>
                <a:cs typeface="Times New Roman" panose="02020603050405020304" pitchFamily="18" charset="0"/>
              </a:rPr>
              <a:t> İŞLETME SAYILARI</a:t>
            </a:r>
            <a:endParaRPr lang="tr-TR" b="1" i="1" dirty="0">
              <a:effectLst/>
              <a:latin typeface="Arial" panose="020B0604020202020204" pitchFamily="34" charset="0"/>
              <a:cs typeface="Times New Roman" panose="02020603050405020304" pitchFamily="18" charset="0"/>
            </a:endParaRPr>
          </a:p>
        </p:txBody>
      </p:sp>
      <p:graphicFrame>
        <p:nvGraphicFramePr>
          <p:cNvPr id="4" name="Tablo 3">
            <a:extLst>
              <a:ext uri="{FF2B5EF4-FFF2-40B4-BE49-F238E27FC236}">
                <a16:creationId xmlns:a16="http://schemas.microsoft.com/office/drawing/2014/main" id="{A21D69DC-DB23-4D4B-8746-16EF2D3C345B}"/>
              </a:ext>
            </a:extLst>
          </p:cNvPr>
          <p:cNvGraphicFramePr>
            <a:graphicFrameLocks noGrp="1"/>
          </p:cNvGraphicFramePr>
          <p:nvPr>
            <p:extLst>
              <p:ext uri="{D42A27DB-BD31-4B8C-83A1-F6EECF244321}">
                <p14:modId xmlns:p14="http://schemas.microsoft.com/office/powerpoint/2010/main" val="3389002839"/>
              </p:ext>
            </p:extLst>
          </p:nvPr>
        </p:nvGraphicFramePr>
        <p:xfrm>
          <a:off x="727423" y="1323268"/>
          <a:ext cx="8784976" cy="5100312"/>
        </p:xfrm>
        <a:graphic>
          <a:graphicData uri="http://schemas.openxmlformats.org/drawingml/2006/table">
            <a:tbl>
              <a:tblPr firstRow="1" firstCol="1" lastRow="1" lastCol="1" bandRow="1" bandCol="1"/>
              <a:tblGrid>
                <a:gridCol w="3349942">
                  <a:extLst>
                    <a:ext uri="{9D8B030D-6E8A-4147-A177-3AD203B41FA5}">
                      <a16:colId xmlns:a16="http://schemas.microsoft.com/office/drawing/2014/main" val="2039335754"/>
                    </a:ext>
                  </a:extLst>
                </a:gridCol>
                <a:gridCol w="987405">
                  <a:extLst>
                    <a:ext uri="{9D8B030D-6E8A-4147-A177-3AD203B41FA5}">
                      <a16:colId xmlns:a16="http://schemas.microsoft.com/office/drawing/2014/main" val="2971793652"/>
                    </a:ext>
                  </a:extLst>
                </a:gridCol>
                <a:gridCol w="215415">
                  <a:extLst>
                    <a:ext uri="{9D8B030D-6E8A-4147-A177-3AD203B41FA5}">
                      <a16:colId xmlns:a16="http://schemas.microsoft.com/office/drawing/2014/main" val="834654594"/>
                    </a:ext>
                  </a:extLst>
                </a:gridCol>
                <a:gridCol w="3349942">
                  <a:extLst>
                    <a:ext uri="{9D8B030D-6E8A-4147-A177-3AD203B41FA5}">
                      <a16:colId xmlns:a16="http://schemas.microsoft.com/office/drawing/2014/main" val="4051469809"/>
                    </a:ext>
                  </a:extLst>
                </a:gridCol>
                <a:gridCol w="882272">
                  <a:extLst>
                    <a:ext uri="{9D8B030D-6E8A-4147-A177-3AD203B41FA5}">
                      <a16:colId xmlns:a16="http://schemas.microsoft.com/office/drawing/2014/main" val="2262560769"/>
                    </a:ext>
                  </a:extLst>
                </a:gridCol>
              </a:tblGrid>
              <a:tr h="295532">
                <a:tc>
                  <a:txBody>
                    <a:bodyPr/>
                    <a:lstStyle/>
                    <a:p>
                      <a:pPr algn="ctr">
                        <a:lnSpc>
                          <a:spcPts val="1200"/>
                        </a:lnSpc>
                        <a:spcAft>
                          <a:spcPts val="0"/>
                        </a:spcAft>
                      </a:pPr>
                      <a:r>
                        <a:rPr lang="tr-TR" sz="1400" b="1" cap="all" dirty="0">
                          <a:effectLst/>
                          <a:latin typeface="Times New Roman" panose="02020603050405020304" pitchFamily="18" charset="0"/>
                          <a:ea typeface="Times New Roman" panose="02020603050405020304" pitchFamily="18" charset="0"/>
                        </a:rPr>
                        <a:t>Konu</a:t>
                      </a:r>
                      <a:endParaRPr lang="tr-TR" sz="1400" dirty="0">
                        <a:effectLst/>
                        <a:latin typeface="Times New Roman" panose="02020603050405020304" pitchFamily="18" charset="0"/>
                        <a:ea typeface="Times New Roman" panose="02020603050405020304" pitchFamily="18" charset="0"/>
                      </a:endParaRPr>
                    </a:p>
                  </a:txBody>
                  <a:tcPr marL="68579" marR="68579"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lnSpc>
                          <a:spcPts val="1200"/>
                        </a:lnSpc>
                        <a:spcAft>
                          <a:spcPts val="0"/>
                        </a:spcAft>
                      </a:pPr>
                      <a:r>
                        <a:rPr lang="tr-TR" sz="1400" b="1" cap="all" dirty="0" err="1" smtClean="0">
                          <a:solidFill>
                            <a:srgbClr val="000000"/>
                          </a:solidFill>
                          <a:effectLst/>
                          <a:latin typeface="Times New Roman" panose="02020603050405020304" pitchFamily="18" charset="0"/>
                          <a:ea typeface="Times New Roman" panose="02020603050405020304" pitchFamily="18" charset="0"/>
                        </a:rPr>
                        <a:t>SayI</a:t>
                      </a:r>
                      <a:endParaRPr lang="tr-TR" sz="1400" dirty="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lnSpc>
                          <a:spcPts val="1200"/>
                        </a:lnSpc>
                        <a:spcAft>
                          <a:spcPts val="0"/>
                        </a:spcAft>
                      </a:pPr>
                      <a:r>
                        <a:rPr lang="tr-TR" sz="1400" b="1" cap="all">
                          <a:effectLst/>
                          <a:latin typeface="Times New Roman" panose="02020603050405020304" pitchFamily="18" charset="0"/>
                          <a:ea typeface="Times New Roman" panose="02020603050405020304" pitchFamily="18" charset="0"/>
                        </a:rPr>
                        <a:t> </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a:noFill/>
                    </a:lnB>
                  </a:tcPr>
                </a:tc>
                <a:tc>
                  <a:txBody>
                    <a:bodyPr/>
                    <a:lstStyle/>
                    <a:p>
                      <a:pPr algn="ctr">
                        <a:lnSpc>
                          <a:spcPts val="1200"/>
                        </a:lnSpc>
                        <a:spcAft>
                          <a:spcPts val="0"/>
                        </a:spcAft>
                      </a:pPr>
                      <a:r>
                        <a:rPr lang="tr-TR" sz="1400" b="1" cap="all">
                          <a:solidFill>
                            <a:srgbClr val="000000"/>
                          </a:solidFill>
                          <a:effectLst/>
                          <a:latin typeface="Times New Roman" panose="02020603050405020304" pitchFamily="18" charset="0"/>
                          <a:ea typeface="Times New Roman" panose="02020603050405020304" pitchFamily="18" charset="0"/>
                        </a:rPr>
                        <a:t>Konu</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lnSpc>
                          <a:spcPts val="1200"/>
                        </a:lnSpc>
                        <a:spcAft>
                          <a:spcPts val="0"/>
                        </a:spcAft>
                      </a:pPr>
                      <a:r>
                        <a:rPr lang="tr-TR" sz="1400" b="1" cap="all" dirty="0" err="1" smtClean="0">
                          <a:solidFill>
                            <a:srgbClr val="000000"/>
                          </a:solidFill>
                          <a:effectLst/>
                          <a:latin typeface="Times New Roman" panose="02020603050405020304" pitchFamily="18" charset="0"/>
                          <a:ea typeface="Times New Roman" panose="02020603050405020304" pitchFamily="18" charset="0"/>
                        </a:rPr>
                        <a:t>SayI</a:t>
                      </a:r>
                      <a:endParaRPr lang="tr-TR" sz="1400" dirty="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88072826"/>
                  </a:ext>
                </a:extLst>
              </a:tr>
              <a:tr h="282186">
                <a:tc>
                  <a:txBody>
                    <a:bodyPr/>
                    <a:lstStyle/>
                    <a:p>
                      <a:pPr>
                        <a:lnSpc>
                          <a:spcPts val="12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rPr>
                        <a:t>Süt ve Süt Ürünleri</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0C1"/>
                    </a:solidFill>
                  </a:tcPr>
                </a:tc>
                <a:tc>
                  <a:txBody>
                    <a:bodyPr/>
                    <a:lstStyle/>
                    <a:p>
                      <a:pPr algn="ctr">
                        <a:lnSpc>
                          <a:spcPts val="12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rPr>
                        <a:t>32</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0C1"/>
                    </a:solidFill>
                  </a:tcPr>
                </a:tc>
                <a:tc>
                  <a:txBody>
                    <a:bodyPr/>
                    <a:lstStyle/>
                    <a:p>
                      <a:pPr>
                        <a:lnSpc>
                          <a:spcPts val="1200"/>
                        </a:lnSpc>
                        <a:spcAft>
                          <a:spcPts val="0"/>
                        </a:spcAft>
                      </a:pPr>
                      <a:r>
                        <a:rPr lang="tr-TR" sz="1400">
                          <a:effectLst/>
                          <a:latin typeface="Times New Roman" panose="02020603050405020304" pitchFamily="18" charset="0"/>
                          <a:ea typeface="Times New Roman" panose="02020603050405020304" pitchFamily="18" charset="0"/>
                        </a:rPr>
                        <a:t> </a:t>
                      </a:r>
                    </a:p>
                  </a:txBody>
                  <a:tcPr marL="68579" marR="68579"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c>
                  <a:txBody>
                    <a:bodyPr/>
                    <a:lstStyle/>
                    <a:p>
                      <a:pPr>
                        <a:lnSpc>
                          <a:spcPts val="12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rPr>
                        <a:t>Ekmek ve ekmek çeşitleri üretimi</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0C1"/>
                    </a:solidFill>
                  </a:tcPr>
                </a:tc>
                <a:tc>
                  <a:txBody>
                    <a:bodyPr/>
                    <a:lstStyle/>
                    <a:p>
                      <a:pPr algn="ctr">
                        <a:lnSpc>
                          <a:spcPts val="12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rPr>
                        <a:t>187</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0C1"/>
                    </a:solidFill>
                  </a:tcPr>
                </a:tc>
                <a:extLst>
                  <a:ext uri="{0D108BD9-81ED-4DB2-BD59-A6C34878D82A}">
                    <a16:rowId xmlns:a16="http://schemas.microsoft.com/office/drawing/2014/main" val="629409590"/>
                  </a:ext>
                </a:extLst>
              </a:tr>
              <a:tr h="282186">
                <a:tc>
                  <a:txBody>
                    <a:bodyPr/>
                    <a:lstStyle/>
                    <a:p>
                      <a:pPr>
                        <a:lnSpc>
                          <a:spcPts val="1200"/>
                        </a:lnSpc>
                        <a:spcAft>
                          <a:spcPts val="0"/>
                        </a:spcAft>
                      </a:pPr>
                      <a:r>
                        <a:rPr lang="tr-TR" sz="1400" b="1">
                          <a:effectLst/>
                          <a:latin typeface="Times New Roman" panose="02020603050405020304" pitchFamily="18" charset="0"/>
                          <a:ea typeface="Times New Roman" panose="02020603050405020304" pitchFamily="18" charset="0"/>
                        </a:rPr>
                        <a:t>Et ve Et Ürünleri </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tr-TR" sz="1400">
                          <a:effectLst/>
                          <a:latin typeface="Times New Roman" panose="02020603050405020304" pitchFamily="18" charset="0"/>
                          <a:ea typeface="Times New Roman" panose="02020603050405020304" pitchFamily="18" charset="0"/>
                        </a:rPr>
                        <a:t>25</a:t>
                      </a:r>
                    </a:p>
                  </a:txBody>
                  <a:tcPr marL="68579" marR="6857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200"/>
                        </a:lnSpc>
                        <a:spcAft>
                          <a:spcPts val="0"/>
                        </a:spcAft>
                      </a:pPr>
                      <a:r>
                        <a:rPr lang="tr-TR" sz="1400">
                          <a:effectLst/>
                          <a:latin typeface="Times New Roman" panose="02020603050405020304" pitchFamily="18" charset="0"/>
                          <a:ea typeface="Times New Roman" panose="02020603050405020304" pitchFamily="18" charset="0"/>
                        </a:rPr>
                        <a:t> </a:t>
                      </a:r>
                    </a:p>
                  </a:txBody>
                  <a:tcPr marL="68579" marR="68579"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c>
                  <a:txBody>
                    <a:bodyPr/>
                    <a:lstStyle/>
                    <a:p>
                      <a:pPr>
                        <a:lnSpc>
                          <a:spcPts val="1200"/>
                        </a:lnSpc>
                        <a:spcAft>
                          <a:spcPts val="0"/>
                        </a:spcAft>
                      </a:pPr>
                      <a:r>
                        <a:rPr lang="tr-TR" sz="1400" b="1">
                          <a:effectLst/>
                          <a:latin typeface="Times New Roman" panose="02020603050405020304" pitchFamily="18" charset="0"/>
                          <a:ea typeface="Times New Roman" panose="02020603050405020304" pitchFamily="18" charset="0"/>
                        </a:rPr>
                        <a:t>Makarna ve İrmik Üretimi</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tr-TR" sz="1400">
                          <a:effectLst/>
                          <a:latin typeface="Times New Roman" panose="02020603050405020304" pitchFamily="18" charset="0"/>
                          <a:ea typeface="Times New Roman" panose="02020603050405020304" pitchFamily="18" charset="0"/>
                        </a:rPr>
                        <a:t>-</a:t>
                      </a:r>
                    </a:p>
                  </a:txBody>
                  <a:tcPr marL="68579" marR="68579"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7592818"/>
                  </a:ext>
                </a:extLst>
              </a:tr>
              <a:tr h="295532">
                <a:tc>
                  <a:txBody>
                    <a:bodyPr/>
                    <a:lstStyle/>
                    <a:p>
                      <a:pPr>
                        <a:lnSpc>
                          <a:spcPts val="12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rPr>
                        <a:t>Su Ürünleri İşleme </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ts val="12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rPr>
                        <a:t>-</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ts val="1200"/>
                        </a:lnSpc>
                        <a:spcAft>
                          <a:spcPts val="0"/>
                        </a:spcAft>
                      </a:pPr>
                      <a:r>
                        <a:rPr lang="tr-TR" sz="1400">
                          <a:effectLst/>
                          <a:latin typeface="Times New Roman" panose="02020603050405020304" pitchFamily="18" charset="0"/>
                          <a:ea typeface="Times New Roman" panose="02020603050405020304" pitchFamily="18" charset="0"/>
                        </a:rPr>
                        <a:t> </a:t>
                      </a:r>
                    </a:p>
                  </a:txBody>
                  <a:tcPr marL="68579" marR="68579"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c>
                  <a:txBody>
                    <a:bodyPr/>
                    <a:lstStyle/>
                    <a:p>
                      <a:pPr>
                        <a:lnSpc>
                          <a:spcPts val="12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rPr>
                        <a:t>Yumurta  Paketleme</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ts val="12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rPr>
                        <a:t>12</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extLst>
                  <a:ext uri="{0D108BD9-81ED-4DB2-BD59-A6C34878D82A}">
                    <a16:rowId xmlns:a16="http://schemas.microsoft.com/office/drawing/2014/main" val="202035434"/>
                  </a:ext>
                </a:extLst>
              </a:tr>
              <a:tr h="295532">
                <a:tc>
                  <a:txBody>
                    <a:bodyPr/>
                    <a:lstStyle/>
                    <a:p>
                      <a:pPr>
                        <a:lnSpc>
                          <a:spcPts val="1200"/>
                        </a:lnSpc>
                        <a:spcAft>
                          <a:spcPts val="0"/>
                        </a:spcAft>
                      </a:pPr>
                      <a:r>
                        <a:rPr lang="tr-TR" sz="1400" b="1">
                          <a:effectLst/>
                          <a:latin typeface="Times New Roman" panose="02020603050405020304" pitchFamily="18" charset="0"/>
                          <a:ea typeface="Times New Roman" panose="02020603050405020304" pitchFamily="18" charset="0"/>
                        </a:rPr>
                        <a:t>Meyve-Sebze İşleme-Paketleme</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tr-TR" sz="1400">
                          <a:effectLst/>
                          <a:latin typeface="Times New Roman" panose="02020603050405020304" pitchFamily="18" charset="0"/>
                          <a:ea typeface="Times New Roman" panose="02020603050405020304" pitchFamily="18" charset="0"/>
                        </a:rPr>
                        <a:t>11</a:t>
                      </a:r>
                    </a:p>
                  </a:txBody>
                  <a:tcPr marL="68579" marR="6857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200"/>
                        </a:lnSpc>
                        <a:spcAft>
                          <a:spcPts val="0"/>
                        </a:spcAft>
                      </a:pPr>
                      <a:r>
                        <a:rPr lang="tr-TR" sz="1400">
                          <a:effectLst/>
                          <a:latin typeface="Times New Roman" panose="02020603050405020304" pitchFamily="18" charset="0"/>
                          <a:ea typeface="Times New Roman" panose="02020603050405020304" pitchFamily="18" charset="0"/>
                        </a:rPr>
                        <a:t> </a:t>
                      </a:r>
                    </a:p>
                  </a:txBody>
                  <a:tcPr marL="68579" marR="68579"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c>
                  <a:txBody>
                    <a:bodyPr/>
                    <a:lstStyle/>
                    <a:p>
                      <a:pPr>
                        <a:lnSpc>
                          <a:spcPts val="1200"/>
                        </a:lnSpc>
                        <a:spcAft>
                          <a:spcPts val="0"/>
                        </a:spcAft>
                      </a:pPr>
                      <a:r>
                        <a:rPr lang="tr-TR" sz="1400" b="1">
                          <a:effectLst/>
                          <a:latin typeface="Times New Roman" panose="02020603050405020304" pitchFamily="18" charset="0"/>
                          <a:ea typeface="Times New Roman" panose="02020603050405020304" pitchFamily="18" charset="0"/>
                        </a:rPr>
                        <a:t>Dondurma</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tr-TR" sz="1400">
                          <a:effectLst/>
                          <a:latin typeface="Times New Roman" panose="02020603050405020304" pitchFamily="18" charset="0"/>
                          <a:ea typeface="Times New Roman" panose="02020603050405020304" pitchFamily="18" charset="0"/>
                        </a:rPr>
                        <a:t>13</a:t>
                      </a:r>
                    </a:p>
                  </a:txBody>
                  <a:tcPr marL="68579" marR="68579"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1291460"/>
                  </a:ext>
                </a:extLst>
              </a:tr>
              <a:tr h="295532">
                <a:tc>
                  <a:txBody>
                    <a:bodyPr/>
                    <a:lstStyle/>
                    <a:p>
                      <a:pPr>
                        <a:lnSpc>
                          <a:spcPts val="12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rPr>
                        <a:t>Hububat ve Bakliyat Paketleme </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ts val="12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rPr>
                        <a:t>2</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ts val="1200"/>
                        </a:lnSpc>
                        <a:spcAft>
                          <a:spcPts val="0"/>
                        </a:spcAft>
                      </a:pPr>
                      <a:r>
                        <a:rPr lang="tr-TR" sz="1400">
                          <a:effectLst/>
                          <a:latin typeface="Times New Roman" panose="02020603050405020304" pitchFamily="18" charset="0"/>
                          <a:ea typeface="Times New Roman" panose="02020603050405020304" pitchFamily="18" charset="0"/>
                        </a:rPr>
                        <a:t> </a:t>
                      </a:r>
                    </a:p>
                  </a:txBody>
                  <a:tcPr marL="68579" marR="68579"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c>
                  <a:txBody>
                    <a:bodyPr/>
                    <a:lstStyle/>
                    <a:p>
                      <a:pPr>
                        <a:lnSpc>
                          <a:spcPts val="12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rPr>
                        <a:t>Hazır Yemek, Tabldot Yemek</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ts val="12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rPr>
                        <a:t>55</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extLst>
                  <a:ext uri="{0D108BD9-81ED-4DB2-BD59-A6C34878D82A}">
                    <a16:rowId xmlns:a16="http://schemas.microsoft.com/office/drawing/2014/main" val="1563385837"/>
                  </a:ext>
                </a:extLst>
              </a:tr>
              <a:tr h="457598">
                <a:tc>
                  <a:txBody>
                    <a:bodyPr/>
                    <a:lstStyle/>
                    <a:p>
                      <a:pPr>
                        <a:lnSpc>
                          <a:spcPts val="1200"/>
                        </a:lnSpc>
                        <a:spcAft>
                          <a:spcPts val="0"/>
                        </a:spcAft>
                      </a:pPr>
                      <a:r>
                        <a:rPr lang="tr-TR" sz="1400" b="1">
                          <a:effectLst/>
                          <a:latin typeface="Times New Roman" panose="02020603050405020304" pitchFamily="18" charset="0"/>
                          <a:ea typeface="Times New Roman" panose="02020603050405020304" pitchFamily="18" charset="0"/>
                        </a:rPr>
                        <a:t>Şekerli Mamül Üretimi ( helva, lokum)</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tr-TR" sz="1400">
                          <a:effectLst/>
                          <a:latin typeface="Times New Roman" panose="02020603050405020304" pitchFamily="18" charset="0"/>
                          <a:ea typeface="Times New Roman" panose="02020603050405020304" pitchFamily="18" charset="0"/>
                        </a:rPr>
                        <a:t>23</a:t>
                      </a:r>
                    </a:p>
                  </a:txBody>
                  <a:tcPr marL="68579" marR="6857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200"/>
                        </a:lnSpc>
                        <a:spcAft>
                          <a:spcPts val="0"/>
                        </a:spcAft>
                      </a:pPr>
                      <a:r>
                        <a:rPr lang="tr-TR" sz="1400">
                          <a:effectLst/>
                          <a:latin typeface="Times New Roman" panose="02020603050405020304" pitchFamily="18" charset="0"/>
                          <a:ea typeface="Times New Roman" panose="02020603050405020304" pitchFamily="18" charset="0"/>
                        </a:rPr>
                        <a:t> </a:t>
                      </a:r>
                    </a:p>
                  </a:txBody>
                  <a:tcPr marL="68579" marR="68579"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c>
                  <a:txBody>
                    <a:bodyPr/>
                    <a:lstStyle/>
                    <a:p>
                      <a:pPr>
                        <a:lnSpc>
                          <a:spcPts val="1200"/>
                        </a:lnSpc>
                        <a:spcAft>
                          <a:spcPts val="0"/>
                        </a:spcAft>
                      </a:pPr>
                      <a:r>
                        <a:rPr lang="tr-TR" sz="1400" b="1">
                          <a:effectLst/>
                          <a:latin typeface="Times New Roman" panose="02020603050405020304" pitchFamily="18" charset="0"/>
                          <a:ea typeface="Times New Roman" panose="02020603050405020304" pitchFamily="18" charset="0"/>
                        </a:rPr>
                        <a:t>Hazır çorba ve bulyon, puding, toz karışımlar, mayonez, sos vb </a:t>
                      </a:r>
                      <a:endParaRPr lang="tr-TR" sz="1400">
                        <a:effectLst/>
                        <a:latin typeface="Times New Roman" panose="02020603050405020304" pitchFamily="18" charset="0"/>
                        <a:ea typeface="Times New Roman" panose="02020603050405020304" pitchFamily="18" charset="0"/>
                      </a:endParaRPr>
                    </a:p>
                  </a:txBody>
                  <a:tcPr marL="68579" marR="68579" marT="0" marB="0" anchor="b">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tr-TR" sz="1400">
                          <a:effectLst/>
                          <a:latin typeface="Times New Roman" panose="02020603050405020304" pitchFamily="18" charset="0"/>
                          <a:ea typeface="Times New Roman" panose="02020603050405020304" pitchFamily="18" charset="0"/>
                        </a:rPr>
                        <a:t>15</a:t>
                      </a:r>
                    </a:p>
                  </a:txBody>
                  <a:tcPr marL="68579" marR="68579"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171279"/>
                  </a:ext>
                </a:extLst>
              </a:tr>
              <a:tr h="295532">
                <a:tc>
                  <a:txBody>
                    <a:bodyPr/>
                    <a:lstStyle/>
                    <a:p>
                      <a:pPr>
                        <a:lnSpc>
                          <a:spcPts val="12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rPr>
                        <a:t>Şeker Üretimi (paketleme hariç)</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ts val="12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rPr>
                        <a:t>1</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ts val="1200"/>
                        </a:lnSpc>
                        <a:spcAft>
                          <a:spcPts val="0"/>
                        </a:spcAft>
                      </a:pPr>
                      <a:r>
                        <a:rPr lang="tr-TR" sz="1400">
                          <a:effectLst/>
                          <a:latin typeface="Times New Roman" panose="02020603050405020304" pitchFamily="18" charset="0"/>
                          <a:ea typeface="Times New Roman" panose="02020603050405020304" pitchFamily="18" charset="0"/>
                        </a:rPr>
                        <a:t> </a:t>
                      </a:r>
                    </a:p>
                  </a:txBody>
                  <a:tcPr marL="68579" marR="68579"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c>
                  <a:txBody>
                    <a:bodyPr/>
                    <a:lstStyle/>
                    <a:p>
                      <a:pPr>
                        <a:lnSpc>
                          <a:spcPts val="12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rPr>
                        <a:t>Kuruyemiş ve Çerezler</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ts val="12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rPr>
                        <a:t>72</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extLst>
                  <a:ext uri="{0D108BD9-81ED-4DB2-BD59-A6C34878D82A}">
                    <a16:rowId xmlns:a16="http://schemas.microsoft.com/office/drawing/2014/main" val="1911936445"/>
                  </a:ext>
                </a:extLst>
              </a:tr>
              <a:tr h="295532">
                <a:tc>
                  <a:txBody>
                    <a:bodyPr/>
                    <a:lstStyle/>
                    <a:p>
                      <a:pPr>
                        <a:lnSpc>
                          <a:spcPts val="1200"/>
                        </a:lnSpc>
                        <a:spcAft>
                          <a:spcPts val="0"/>
                        </a:spcAft>
                      </a:pPr>
                      <a:r>
                        <a:rPr lang="tr-TR" sz="1400" b="1">
                          <a:effectLst/>
                          <a:latin typeface="Times New Roman" panose="02020603050405020304" pitchFamily="18" charset="0"/>
                          <a:ea typeface="Times New Roman" panose="02020603050405020304" pitchFamily="18" charset="0"/>
                        </a:rPr>
                        <a:t>Zeytinyağı</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tr-TR" sz="1400">
                          <a:effectLst/>
                          <a:latin typeface="Times New Roman" panose="02020603050405020304" pitchFamily="18" charset="0"/>
                          <a:ea typeface="Times New Roman" panose="02020603050405020304" pitchFamily="18" charset="0"/>
                        </a:rPr>
                        <a:t>1</a:t>
                      </a:r>
                    </a:p>
                  </a:txBody>
                  <a:tcPr marL="68579" marR="6857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200"/>
                        </a:lnSpc>
                        <a:spcAft>
                          <a:spcPts val="0"/>
                        </a:spcAft>
                      </a:pPr>
                      <a:r>
                        <a:rPr lang="tr-TR" sz="1400">
                          <a:effectLst/>
                          <a:latin typeface="Times New Roman" panose="02020603050405020304" pitchFamily="18" charset="0"/>
                          <a:ea typeface="Times New Roman" panose="02020603050405020304" pitchFamily="18" charset="0"/>
                        </a:rPr>
                        <a:t> </a:t>
                      </a:r>
                    </a:p>
                  </a:txBody>
                  <a:tcPr marL="68579" marR="68579"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c>
                  <a:txBody>
                    <a:bodyPr/>
                    <a:lstStyle/>
                    <a:p>
                      <a:pPr>
                        <a:lnSpc>
                          <a:spcPts val="1200"/>
                        </a:lnSpc>
                        <a:spcAft>
                          <a:spcPts val="0"/>
                        </a:spcAft>
                      </a:pPr>
                      <a:r>
                        <a:rPr lang="tr-TR" sz="1400" b="1">
                          <a:effectLst/>
                          <a:latin typeface="Times New Roman" panose="02020603050405020304" pitchFamily="18" charset="0"/>
                          <a:ea typeface="Times New Roman" panose="02020603050405020304" pitchFamily="18" charset="0"/>
                        </a:rPr>
                        <a:t>Baharat İşleme</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tr-TR" sz="1400">
                          <a:effectLst/>
                          <a:latin typeface="Times New Roman" panose="02020603050405020304" pitchFamily="18" charset="0"/>
                          <a:ea typeface="Times New Roman" panose="02020603050405020304" pitchFamily="18" charset="0"/>
                        </a:rPr>
                        <a:t>5</a:t>
                      </a:r>
                    </a:p>
                  </a:txBody>
                  <a:tcPr marL="68579" marR="68579"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9210391"/>
                  </a:ext>
                </a:extLst>
              </a:tr>
              <a:tr h="282186">
                <a:tc>
                  <a:txBody>
                    <a:bodyPr/>
                    <a:lstStyle/>
                    <a:p>
                      <a:pPr>
                        <a:lnSpc>
                          <a:spcPts val="12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rPr>
                        <a:t>Konserve ve Salça</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ts val="12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rPr>
                        <a:t>-</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ts val="1200"/>
                        </a:lnSpc>
                        <a:spcAft>
                          <a:spcPts val="0"/>
                        </a:spcAft>
                      </a:pPr>
                      <a:r>
                        <a:rPr lang="tr-TR" sz="1400">
                          <a:effectLst/>
                          <a:latin typeface="Times New Roman" panose="02020603050405020304" pitchFamily="18" charset="0"/>
                          <a:ea typeface="Times New Roman" panose="02020603050405020304" pitchFamily="18" charset="0"/>
                        </a:rPr>
                        <a:t> </a:t>
                      </a:r>
                    </a:p>
                  </a:txBody>
                  <a:tcPr marL="68579" marR="68579"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c>
                  <a:txBody>
                    <a:bodyPr/>
                    <a:lstStyle/>
                    <a:p>
                      <a:pPr>
                        <a:lnSpc>
                          <a:spcPts val="12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rPr>
                        <a:t>Bitkisel Çay Paketleme</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ts val="12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rPr>
                        <a:t>3</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extLst>
                  <a:ext uri="{0D108BD9-81ED-4DB2-BD59-A6C34878D82A}">
                    <a16:rowId xmlns:a16="http://schemas.microsoft.com/office/drawing/2014/main" val="3221782479"/>
                  </a:ext>
                </a:extLst>
              </a:tr>
              <a:tr h="295532">
                <a:tc>
                  <a:txBody>
                    <a:bodyPr/>
                    <a:lstStyle/>
                    <a:p>
                      <a:pPr>
                        <a:lnSpc>
                          <a:spcPts val="1200"/>
                        </a:lnSpc>
                        <a:spcAft>
                          <a:spcPts val="0"/>
                        </a:spcAft>
                      </a:pPr>
                      <a:r>
                        <a:rPr lang="tr-TR" sz="1400" b="1">
                          <a:effectLst/>
                          <a:latin typeface="Times New Roman" panose="02020603050405020304" pitchFamily="18" charset="0"/>
                          <a:ea typeface="Times New Roman" panose="02020603050405020304" pitchFamily="18" charset="0"/>
                        </a:rPr>
                        <a:t>Fermente ve salamura ürün üretimi</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tr-TR" sz="1200">
                          <a:effectLst/>
                          <a:latin typeface="Times New Roman" panose="02020603050405020304" pitchFamily="18" charset="0"/>
                          <a:ea typeface="Times New Roman" panose="02020603050405020304" pitchFamily="18" charset="0"/>
                        </a:rPr>
                        <a:t>-</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200"/>
                        </a:lnSpc>
                        <a:spcAft>
                          <a:spcPts val="0"/>
                        </a:spcAft>
                      </a:pPr>
                      <a:r>
                        <a:rPr lang="tr-TR" sz="1400">
                          <a:effectLst/>
                          <a:latin typeface="Times New Roman" panose="02020603050405020304" pitchFamily="18" charset="0"/>
                          <a:ea typeface="Times New Roman" panose="02020603050405020304" pitchFamily="18" charset="0"/>
                        </a:rPr>
                        <a:t> </a:t>
                      </a:r>
                    </a:p>
                  </a:txBody>
                  <a:tcPr marL="68579" marR="68579"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c>
                  <a:txBody>
                    <a:bodyPr/>
                    <a:lstStyle/>
                    <a:p>
                      <a:pPr>
                        <a:lnSpc>
                          <a:spcPts val="1200"/>
                        </a:lnSpc>
                        <a:spcAft>
                          <a:spcPts val="0"/>
                        </a:spcAft>
                      </a:pPr>
                      <a:r>
                        <a:rPr lang="tr-TR" sz="1400" b="1">
                          <a:effectLst/>
                          <a:latin typeface="Times New Roman" panose="02020603050405020304" pitchFamily="18" charset="0"/>
                          <a:ea typeface="Times New Roman" panose="02020603050405020304" pitchFamily="18" charset="0"/>
                        </a:rPr>
                        <a:t>Kahve Üretimi ve Paketleme</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tr-TR" sz="1400">
                          <a:effectLst/>
                          <a:latin typeface="Times New Roman" panose="02020603050405020304" pitchFamily="18" charset="0"/>
                          <a:ea typeface="Times New Roman" panose="02020603050405020304" pitchFamily="18" charset="0"/>
                        </a:rPr>
                        <a:t>2</a:t>
                      </a:r>
                    </a:p>
                  </a:txBody>
                  <a:tcPr marL="68579" marR="68579"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636774"/>
                  </a:ext>
                </a:extLst>
              </a:tr>
              <a:tr h="457598">
                <a:tc>
                  <a:txBody>
                    <a:bodyPr/>
                    <a:lstStyle/>
                    <a:p>
                      <a:pPr>
                        <a:lnSpc>
                          <a:spcPts val="12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rPr>
                        <a:t>Pastacılık Ürünleri Üretimi</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ts val="12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rPr>
                        <a:t>90</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ts val="1200"/>
                        </a:lnSpc>
                        <a:spcAft>
                          <a:spcPts val="0"/>
                        </a:spcAft>
                      </a:pPr>
                      <a:r>
                        <a:rPr lang="tr-TR" sz="1400">
                          <a:effectLst/>
                          <a:latin typeface="Times New Roman" panose="02020603050405020304" pitchFamily="18" charset="0"/>
                          <a:ea typeface="Times New Roman" panose="02020603050405020304" pitchFamily="18" charset="0"/>
                        </a:rPr>
                        <a:t> </a:t>
                      </a:r>
                    </a:p>
                  </a:txBody>
                  <a:tcPr marL="68579" marR="68579"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c>
                  <a:txBody>
                    <a:bodyPr/>
                    <a:lstStyle/>
                    <a:p>
                      <a:pPr>
                        <a:lnSpc>
                          <a:spcPts val="12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rPr>
                        <a:t>Bal, polen, arı sütü ve temel petek üretimi ve ambalajlama</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ts val="12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rPr>
                        <a:t>2</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extLst>
                  <a:ext uri="{0D108BD9-81ED-4DB2-BD59-A6C34878D82A}">
                    <a16:rowId xmlns:a16="http://schemas.microsoft.com/office/drawing/2014/main" val="4233977181"/>
                  </a:ext>
                </a:extLst>
              </a:tr>
              <a:tr h="295532">
                <a:tc>
                  <a:txBody>
                    <a:bodyPr/>
                    <a:lstStyle/>
                    <a:p>
                      <a:pPr>
                        <a:lnSpc>
                          <a:spcPts val="1200"/>
                        </a:lnSpc>
                        <a:spcAft>
                          <a:spcPts val="0"/>
                        </a:spcAft>
                      </a:pPr>
                      <a:r>
                        <a:rPr lang="tr-TR" sz="1400" b="1">
                          <a:effectLst/>
                          <a:latin typeface="Times New Roman" panose="02020603050405020304" pitchFamily="18" charset="0"/>
                          <a:ea typeface="Times New Roman" panose="02020603050405020304" pitchFamily="18" charset="0"/>
                        </a:rPr>
                        <a:t>Haşhaş Susam İşleme</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tr-TR" sz="1400">
                          <a:effectLst/>
                          <a:latin typeface="Times New Roman" panose="02020603050405020304" pitchFamily="18" charset="0"/>
                          <a:ea typeface="Times New Roman" panose="02020603050405020304" pitchFamily="18" charset="0"/>
                        </a:rPr>
                        <a:t>11</a:t>
                      </a:r>
                    </a:p>
                  </a:txBody>
                  <a:tcPr marL="68579" marR="6857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200"/>
                        </a:lnSpc>
                        <a:spcAft>
                          <a:spcPts val="0"/>
                        </a:spcAft>
                      </a:pPr>
                      <a:r>
                        <a:rPr lang="tr-TR" sz="1400">
                          <a:effectLst/>
                          <a:latin typeface="Times New Roman" panose="02020603050405020304" pitchFamily="18" charset="0"/>
                          <a:ea typeface="Times New Roman" panose="02020603050405020304" pitchFamily="18" charset="0"/>
                        </a:rPr>
                        <a:t> </a:t>
                      </a:r>
                    </a:p>
                  </a:txBody>
                  <a:tcPr marL="68579" marR="68579"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c>
                  <a:txBody>
                    <a:bodyPr/>
                    <a:lstStyle/>
                    <a:p>
                      <a:pPr>
                        <a:lnSpc>
                          <a:spcPts val="1200"/>
                        </a:lnSpc>
                        <a:spcAft>
                          <a:spcPts val="0"/>
                        </a:spcAft>
                      </a:pPr>
                      <a:r>
                        <a:rPr lang="tr-TR" sz="1400" b="1">
                          <a:effectLst/>
                          <a:latin typeface="Times New Roman" panose="02020603050405020304" pitchFamily="18" charset="0"/>
                          <a:ea typeface="Times New Roman" panose="02020603050405020304" pitchFamily="18" charset="0"/>
                        </a:rPr>
                        <a:t>Gıda ile Temas Eden Maddeler</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tr-TR" sz="1400">
                          <a:effectLst/>
                          <a:latin typeface="Times New Roman" panose="02020603050405020304" pitchFamily="18" charset="0"/>
                          <a:ea typeface="Times New Roman" panose="02020603050405020304" pitchFamily="18" charset="0"/>
                        </a:rPr>
                        <a:t>16</a:t>
                      </a:r>
                    </a:p>
                  </a:txBody>
                  <a:tcPr marL="68579" marR="68579"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3764021"/>
                  </a:ext>
                </a:extLst>
              </a:tr>
              <a:tr h="295532">
                <a:tc>
                  <a:txBody>
                    <a:bodyPr/>
                    <a:lstStyle/>
                    <a:p>
                      <a:pPr>
                        <a:lnSpc>
                          <a:spcPts val="12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rPr>
                        <a:t>Mantar Üretimi</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ts val="12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rPr>
                        <a:t>2</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ts val="1200"/>
                        </a:lnSpc>
                        <a:spcAft>
                          <a:spcPts val="0"/>
                        </a:spcAft>
                      </a:pPr>
                      <a:r>
                        <a:rPr lang="tr-TR" sz="1400">
                          <a:effectLst/>
                          <a:latin typeface="Times New Roman" panose="02020603050405020304" pitchFamily="18" charset="0"/>
                          <a:ea typeface="Times New Roman" panose="02020603050405020304" pitchFamily="18" charset="0"/>
                        </a:rPr>
                        <a:t> </a:t>
                      </a:r>
                    </a:p>
                  </a:txBody>
                  <a:tcPr marL="68579" marR="68579"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c>
                  <a:txBody>
                    <a:bodyPr/>
                    <a:lstStyle/>
                    <a:p>
                      <a:pPr>
                        <a:lnSpc>
                          <a:spcPts val="12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rPr>
                        <a:t>Yem Üretimi</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ts val="12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rPr>
                        <a:t>19</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extLst>
                  <a:ext uri="{0D108BD9-81ED-4DB2-BD59-A6C34878D82A}">
                    <a16:rowId xmlns:a16="http://schemas.microsoft.com/office/drawing/2014/main" val="3147689849"/>
                  </a:ext>
                </a:extLst>
              </a:tr>
              <a:tr h="339385">
                <a:tc>
                  <a:txBody>
                    <a:bodyPr/>
                    <a:lstStyle/>
                    <a:p>
                      <a:pPr>
                        <a:lnSpc>
                          <a:spcPts val="1200"/>
                        </a:lnSpc>
                        <a:spcAft>
                          <a:spcPts val="0"/>
                        </a:spcAft>
                      </a:pPr>
                      <a:r>
                        <a:rPr lang="tr-TR" sz="1400" b="1">
                          <a:effectLst/>
                          <a:latin typeface="Times New Roman" panose="02020603050405020304" pitchFamily="18" charset="0"/>
                          <a:ea typeface="Times New Roman" panose="02020603050405020304" pitchFamily="18" charset="0"/>
                        </a:rPr>
                        <a:t>Un üretimi</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tr-TR" sz="1400">
                          <a:effectLst/>
                          <a:latin typeface="Times New Roman" panose="02020603050405020304" pitchFamily="18" charset="0"/>
                          <a:ea typeface="Times New Roman" panose="02020603050405020304" pitchFamily="18" charset="0"/>
                        </a:rPr>
                        <a:t>12</a:t>
                      </a:r>
                    </a:p>
                  </a:txBody>
                  <a:tcPr marL="68579" marR="6857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200"/>
                        </a:lnSpc>
                        <a:spcAft>
                          <a:spcPts val="0"/>
                        </a:spcAft>
                      </a:pPr>
                      <a:r>
                        <a:rPr lang="tr-TR" sz="1400">
                          <a:effectLst/>
                          <a:latin typeface="Times New Roman" panose="02020603050405020304" pitchFamily="18" charset="0"/>
                          <a:ea typeface="Times New Roman" panose="02020603050405020304" pitchFamily="18" charset="0"/>
                        </a:rPr>
                        <a:t> </a:t>
                      </a:r>
                    </a:p>
                  </a:txBody>
                  <a:tcPr marL="68579" marR="68579"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c>
                  <a:txBody>
                    <a:bodyPr/>
                    <a:lstStyle/>
                    <a:p>
                      <a:pPr>
                        <a:lnSpc>
                          <a:spcPts val="1200"/>
                        </a:lnSpc>
                        <a:spcAft>
                          <a:spcPts val="0"/>
                        </a:spcAft>
                      </a:pPr>
                      <a:r>
                        <a:rPr lang="tr-TR" sz="1400" b="1">
                          <a:effectLst/>
                          <a:latin typeface="Times New Roman" panose="02020603050405020304" pitchFamily="18" charset="0"/>
                          <a:ea typeface="Times New Roman" panose="02020603050405020304" pitchFamily="18" charset="0"/>
                        </a:rPr>
                        <a:t>Yem Depoları</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tr-TR" sz="1400">
                          <a:effectLst/>
                          <a:latin typeface="Times New Roman" panose="02020603050405020304" pitchFamily="18" charset="0"/>
                          <a:ea typeface="Times New Roman" panose="02020603050405020304" pitchFamily="18" charset="0"/>
                        </a:rPr>
                        <a:t>217</a:t>
                      </a:r>
                    </a:p>
                  </a:txBody>
                  <a:tcPr marL="68579" marR="68579"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6659227"/>
                  </a:ext>
                </a:extLst>
              </a:tr>
              <a:tr h="339385">
                <a:tc>
                  <a:txBody>
                    <a:bodyPr/>
                    <a:lstStyle/>
                    <a:p>
                      <a:pPr>
                        <a:lnSpc>
                          <a:spcPts val="12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rPr>
                        <a:t>Unlu mamuller üretimi</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E0C1"/>
                    </a:solidFill>
                  </a:tcPr>
                </a:tc>
                <a:tc>
                  <a:txBody>
                    <a:bodyPr/>
                    <a:lstStyle/>
                    <a:p>
                      <a:pPr algn="ctr">
                        <a:lnSpc>
                          <a:spcPts val="12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rPr>
                        <a:t>135</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E0C1"/>
                    </a:solidFill>
                  </a:tcPr>
                </a:tc>
                <a:tc>
                  <a:txBody>
                    <a:bodyPr/>
                    <a:lstStyle/>
                    <a:p>
                      <a:pPr>
                        <a:lnSpc>
                          <a:spcPts val="1200"/>
                        </a:lnSpc>
                        <a:spcAft>
                          <a:spcPts val="0"/>
                        </a:spcAft>
                      </a:pPr>
                      <a:r>
                        <a:rPr lang="tr-TR" sz="1400">
                          <a:effectLst/>
                          <a:latin typeface="Times New Roman" panose="02020603050405020304" pitchFamily="18" charset="0"/>
                          <a:ea typeface="Times New Roman" panose="02020603050405020304" pitchFamily="18" charset="0"/>
                        </a:rPr>
                        <a:t> </a:t>
                      </a:r>
                    </a:p>
                  </a:txBody>
                  <a:tcPr marL="68579" marR="68579"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c>
                  <a:txBody>
                    <a:bodyPr/>
                    <a:lstStyle/>
                    <a:p>
                      <a:pPr>
                        <a:lnSpc>
                          <a:spcPts val="12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rPr>
                        <a:t>Süt Toplama Merkezi</a:t>
                      </a:r>
                      <a:endParaRPr lang="tr-TR" sz="1400">
                        <a:effectLst/>
                        <a:latin typeface="Times New Roman" panose="02020603050405020304" pitchFamily="18" charset="0"/>
                        <a:ea typeface="Times New Roman" panose="02020603050405020304" pitchFamily="18" charset="0"/>
                      </a:endParaRPr>
                    </a:p>
                  </a:txBody>
                  <a:tcPr marL="68579" marR="68579"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E0C1"/>
                    </a:solidFill>
                  </a:tcPr>
                </a:tc>
                <a:tc>
                  <a:txBody>
                    <a:bodyPr/>
                    <a:lstStyle/>
                    <a:p>
                      <a:pPr algn="ctr">
                        <a:lnSpc>
                          <a:spcPts val="1200"/>
                        </a:lnSpc>
                        <a:spcAft>
                          <a:spcPts val="0"/>
                        </a:spcAft>
                      </a:pPr>
                      <a:r>
                        <a:rPr lang="tr-TR" sz="1400" dirty="0">
                          <a:solidFill>
                            <a:srgbClr val="000000"/>
                          </a:solidFill>
                          <a:effectLst/>
                          <a:latin typeface="Times New Roman" panose="02020603050405020304" pitchFamily="18" charset="0"/>
                          <a:ea typeface="Times New Roman" panose="02020603050405020304" pitchFamily="18" charset="0"/>
                        </a:rPr>
                        <a:t>141</a:t>
                      </a:r>
                      <a:endParaRPr lang="tr-TR" sz="1400" dirty="0">
                        <a:effectLst/>
                        <a:latin typeface="Times New Roman" panose="02020603050405020304" pitchFamily="18" charset="0"/>
                        <a:ea typeface="Times New Roman" panose="02020603050405020304" pitchFamily="18" charset="0"/>
                      </a:endParaRPr>
                    </a:p>
                  </a:txBody>
                  <a:tcPr marL="68579" marR="68579" marT="0" marB="0" anchor="ctr">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E0C1"/>
                    </a:solidFill>
                  </a:tcPr>
                </a:tc>
                <a:extLst>
                  <a:ext uri="{0D108BD9-81ED-4DB2-BD59-A6C34878D82A}">
                    <a16:rowId xmlns:a16="http://schemas.microsoft.com/office/drawing/2014/main" val="3888385291"/>
                  </a:ext>
                </a:extLst>
              </a:tr>
            </a:tbl>
          </a:graphicData>
        </a:graphic>
      </p:graphicFrame>
    </p:spTree>
    <p:extLst>
      <p:ext uri="{BB962C8B-B14F-4D97-AF65-F5344CB8AC3E}">
        <p14:creationId xmlns:p14="http://schemas.microsoft.com/office/powerpoint/2010/main" val="1717497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4413" y="1494534"/>
            <a:ext cx="9345454" cy="1047926"/>
          </a:xfrm>
        </p:spPr>
        <p:txBody>
          <a:bodyPr>
            <a:normAutofit fontScale="90000"/>
          </a:bodyPr>
          <a:lstStyle/>
          <a:p>
            <a:r>
              <a:rPr lang="tr-TR" sz="4800" b="1" dirty="0">
                <a:solidFill>
                  <a:srgbClr val="C00000"/>
                </a:solidFill>
                <a:latin typeface="Times New Roman"/>
                <a:ea typeface="Times New Roman"/>
              </a:rPr>
              <a:t>TARIMSAL YATIRIM POTANSİYELİ</a:t>
            </a:r>
            <a:endParaRPr lang="tr-TR" sz="4800" b="1" dirty="0">
              <a:solidFill>
                <a:srgbClr val="C00000"/>
              </a:solidFill>
            </a:endParaRPr>
          </a:p>
        </p:txBody>
      </p:sp>
      <p:pic>
        <p:nvPicPr>
          <p:cNvPr id="5" name="Resi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025" y="4236839"/>
            <a:ext cx="2044290" cy="1842190"/>
          </a:xfrm>
          <a:prstGeom prst="rect">
            <a:avLst/>
          </a:prstGeom>
        </p:spPr>
      </p:pic>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11266" y="4496990"/>
            <a:ext cx="1519805" cy="14157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7258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p:cNvSpPr>
            <a:spLocks noGrp="1"/>
          </p:cNvSpPr>
          <p:nvPr>
            <p:ph idx="1"/>
          </p:nvPr>
        </p:nvSpPr>
        <p:spPr>
          <a:xfrm>
            <a:off x="295468" y="836168"/>
            <a:ext cx="9497263" cy="6104709"/>
          </a:xfrm>
        </p:spPr>
        <p:txBody>
          <a:bodyPr>
            <a:normAutofit/>
          </a:bodyPr>
          <a:lstStyle/>
          <a:p>
            <a:pPr marL="510816" indent="-510816">
              <a:lnSpc>
                <a:spcPct val="150000"/>
              </a:lnSpc>
              <a:buFont typeface="+mj-lt"/>
              <a:buAutoNum type="arabicPeriod"/>
            </a:pPr>
            <a:r>
              <a:rPr lang="tr-TR" sz="1400" b="1" dirty="0"/>
              <a:t>İklim ve Tarımsal Altyapı:</a:t>
            </a:r>
            <a:r>
              <a:rPr lang="tr-TR" sz="1400" dirty="0"/>
              <a:t> İlde görülen geçiş iklimi ve zengin su kaynakları varlığının yanında tarımsal altyapının uygunluğu ile farklı ürünlerin üretimine uygun olması</a:t>
            </a:r>
          </a:p>
          <a:p>
            <a:pPr marL="510816" indent="-510816">
              <a:lnSpc>
                <a:spcPct val="150000"/>
              </a:lnSpc>
              <a:buFont typeface="+mj-lt"/>
              <a:buAutoNum type="arabicPeriod"/>
            </a:pPr>
            <a:r>
              <a:rPr lang="tr-TR" sz="1400" b="1" dirty="0"/>
              <a:t>Tarımsal Sanayi ve İşgücü:</a:t>
            </a:r>
            <a:r>
              <a:rPr lang="tr-TR" sz="1400" dirty="0"/>
              <a:t> Tarımsal üretim ve sanayide yetişmiş işgücü varlığıyla hızlı büyüme potansiyelinin var olması.</a:t>
            </a:r>
          </a:p>
          <a:p>
            <a:pPr marL="510816" indent="-510816">
              <a:lnSpc>
                <a:spcPct val="150000"/>
              </a:lnSpc>
              <a:buFont typeface="+mj-lt"/>
              <a:buAutoNum type="arabicPeriod"/>
            </a:pPr>
            <a:r>
              <a:rPr lang="tr-TR" sz="1400" b="1" dirty="0"/>
              <a:t>Destek Kuruluşları:</a:t>
            </a:r>
            <a:r>
              <a:rPr lang="tr-TR" sz="1400" dirty="0"/>
              <a:t> Kalkınma hedefli ve proje odaklı hibe kuruluşlarının varlığı.</a:t>
            </a:r>
          </a:p>
          <a:p>
            <a:pPr marL="510816" indent="-510816">
              <a:lnSpc>
                <a:spcPct val="150000"/>
              </a:lnSpc>
              <a:buFont typeface="+mj-lt"/>
              <a:buAutoNum type="arabicPeriod"/>
            </a:pPr>
            <a:r>
              <a:rPr lang="tr-TR" sz="1400" b="1" dirty="0"/>
              <a:t>Doğal Depolama İmkanları:</a:t>
            </a:r>
            <a:r>
              <a:rPr lang="tr-TR" sz="1400" dirty="0"/>
              <a:t> Tarımsal ürünlerin depolanmasını sağlayacak büyük kapasiteli doğal tüf yapılı soğuk hava depolarının varlığı.</a:t>
            </a:r>
          </a:p>
          <a:p>
            <a:pPr marL="510816" indent="-510816">
              <a:lnSpc>
                <a:spcPct val="150000"/>
              </a:lnSpc>
              <a:buFont typeface="+mj-lt"/>
              <a:buAutoNum type="arabicPeriod"/>
            </a:pPr>
            <a:r>
              <a:rPr lang="tr-TR" sz="1400" b="1" dirty="0"/>
              <a:t>Düşük Maliyetli Arazi:</a:t>
            </a:r>
            <a:r>
              <a:rPr lang="tr-TR" sz="1400" dirty="0"/>
              <a:t>  Tarımsal yatırımlar için geniş hazine arazileri ile ucuz şahıs arazilerinin varlığı.</a:t>
            </a:r>
          </a:p>
          <a:p>
            <a:pPr marL="510816" indent="-510816">
              <a:lnSpc>
                <a:spcPct val="150000"/>
              </a:lnSpc>
              <a:buFont typeface="+mj-lt"/>
              <a:buAutoNum type="arabicPeriod"/>
            </a:pPr>
            <a:r>
              <a:rPr lang="tr-TR" sz="1400" b="1" dirty="0"/>
              <a:t>Organik Tarım ve Tıbbi-Aromatik Bitki Potansiyeli: </a:t>
            </a:r>
            <a:r>
              <a:rPr lang="tr-TR" sz="1400" dirty="0"/>
              <a:t>İlin doğal yapısı, büyük sanayi ve tarım yatırımlarıyla kirletilmediğinden, organik tarım için uygun alanların var olması.</a:t>
            </a:r>
          </a:p>
          <a:p>
            <a:pPr marL="510816" indent="-510816">
              <a:lnSpc>
                <a:spcPct val="150000"/>
              </a:lnSpc>
              <a:buFont typeface="+mj-lt"/>
              <a:buAutoNum type="arabicPeriod"/>
            </a:pPr>
            <a:r>
              <a:rPr lang="tr-TR" sz="1400" b="1" dirty="0"/>
              <a:t>Kırsal Turizm: </a:t>
            </a:r>
            <a:r>
              <a:rPr lang="tr-TR" sz="1400" dirty="0"/>
              <a:t>Çok zengin ormanları, temiz ve bol su kaynakları, dinlence için uygun sessiz ve doğal alanların varlığı ile kırsal turizm potansiyeli.</a:t>
            </a:r>
          </a:p>
          <a:p>
            <a:pPr marL="510816" indent="-510816">
              <a:lnSpc>
                <a:spcPct val="150000"/>
              </a:lnSpc>
              <a:buFont typeface="+mj-lt"/>
              <a:buAutoNum type="arabicPeriod"/>
            </a:pPr>
            <a:r>
              <a:rPr lang="tr-TR" sz="1400" b="1" dirty="0"/>
              <a:t>Jeotermal Kapasite: </a:t>
            </a:r>
            <a:r>
              <a:rPr lang="tr-TR" sz="1400" dirty="0"/>
              <a:t>Seralarda ürün yetiştirme ve kurutmaya uygun alanlar ile termal, jeotermal ve atık buhar (termik santral) ısı kaynaklarının varlığı.</a:t>
            </a:r>
          </a:p>
          <a:p>
            <a:pPr marL="510816" indent="-510816">
              <a:lnSpc>
                <a:spcPct val="150000"/>
              </a:lnSpc>
              <a:buFont typeface="+mj-lt"/>
              <a:buAutoNum type="arabicPeriod"/>
            </a:pPr>
            <a:r>
              <a:rPr lang="tr-TR" sz="1400" b="1" dirty="0"/>
              <a:t>Hayvancılık:</a:t>
            </a:r>
            <a:r>
              <a:rPr lang="tr-TR" sz="1400" dirty="0"/>
              <a:t> Özellikle küçükbaş hayvancılık yetiştiriciliğine uygun çeşnili bitki örtüsüyle kaplı geniş mera, otlak, yaylak ve orman içi alanların varlığı, ayrıca mir ve döl ortaklığı sistemlerinin yaygın olması.</a:t>
            </a:r>
          </a:p>
          <a:p>
            <a:pPr marL="510816" indent="-510816">
              <a:lnSpc>
                <a:spcPct val="150000"/>
              </a:lnSpc>
              <a:buFont typeface="+mj-lt"/>
              <a:buAutoNum type="arabicPeriod"/>
            </a:pPr>
            <a:r>
              <a:rPr lang="tr-TR" sz="1400" b="1" dirty="0"/>
              <a:t>Ulaşım:</a:t>
            </a:r>
            <a:r>
              <a:rPr lang="tr-TR" sz="1400" dirty="0"/>
              <a:t> İstanbul, Ankara, İzmir ve Antalya gibi 4 büyük ile eşit ve kısa mesafede olması.  </a:t>
            </a:r>
          </a:p>
          <a:p>
            <a:pPr marL="510816" indent="-510816">
              <a:lnSpc>
                <a:spcPct val="150000"/>
              </a:lnSpc>
              <a:buFont typeface="+mj-lt"/>
              <a:buAutoNum type="arabicPeriod"/>
            </a:pPr>
            <a:endParaRPr lang="tr-TR" sz="1400" dirty="0"/>
          </a:p>
        </p:txBody>
      </p:sp>
      <p:sp>
        <p:nvSpPr>
          <p:cNvPr id="7" name="Dikdörtgen 6"/>
          <p:cNvSpPr/>
          <p:nvPr/>
        </p:nvSpPr>
        <p:spPr>
          <a:xfrm>
            <a:off x="1015458" y="470159"/>
            <a:ext cx="7848872" cy="399492"/>
          </a:xfrm>
          <a:prstGeom prst="rect">
            <a:avLst/>
          </a:prstGeom>
        </p:spPr>
        <p:txBody>
          <a:bodyPr wrap="square" lIns="90807" tIns="45414" rIns="90807" bIns="45414">
            <a:spAutoFit/>
          </a:bodyPr>
          <a:lstStyle/>
          <a:p>
            <a:pPr algn="ctr"/>
            <a:r>
              <a:rPr lang="tr-TR" b="1" dirty="0">
                <a:solidFill>
                  <a:srgbClr val="C00000"/>
                </a:solidFill>
                <a:latin typeface="Times New Roman" panose="02020603050405020304" pitchFamily="18" charset="0"/>
                <a:ea typeface="Times New Roman" panose="02020603050405020304" pitchFamily="18" charset="0"/>
              </a:rPr>
              <a:t>KÜTAHYA’DA TARIMA YATIRIM YAPMAK İÇİN 10 NEDEN</a:t>
            </a:r>
            <a:endParaRPr lang="tr-TR" b="1" dirty="0"/>
          </a:p>
        </p:txBody>
      </p:sp>
    </p:spTree>
    <p:extLst>
      <p:ext uri="{BB962C8B-B14F-4D97-AF65-F5344CB8AC3E}">
        <p14:creationId xmlns:p14="http://schemas.microsoft.com/office/powerpoint/2010/main" val="3728816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287338" y="428737"/>
            <a:ext cx="9369077" cy="368714"/>
          </a:xfrm>
          <a:prstGeom prst="rect">
            <a:avLst/>
          </a:prstGeom>
        </p:spPr>
        <p:txBody>
          <a:bodyPr wrap="square" lIns="90807" tIns="45414" rIns="90807" bIns="45414">
            <a:spAutoFit/>
          </a:bodyPr>
          <a:lstStyle/>
          <a:p>
            <a:pPr algn="ctr">
              <a:spcBef>
                <a:spcPts val="1200"/>
              </a:spcBef>
            </a:pPr>
            <a:r>
              <a:rPr lang="tr-TR" sz="1800" b="1" dirty="0">
                <a:solidFill>
                  <a:srgbClr val="C00000"/>
                </a:solidFill>
                <a:latin typeface="Times New Roman" panose="02020603050405020304" pitchFamily="18" charset="0"/>
                <a:cs typeface="Times New Roman" panose="02020603050405020304" pitchFamily="18" charset="0"/>
              </a:rPr>
              <a:t>KÜTAHYA</a:t>
            </a:r>
            <a:r>
              <a:rPr lang="x-none" sz="1800" b="1" dirty="0">
                <a:solidFill>
                  <a:srgbClr val="C00000"/>
                </a:solidFill>
                <a:latin typeface="Times New Roman" panose="02020603050405020304" pitchFamily="18" charset="0"/>
                <a:cs typeface="Times New Roman" panose="02020603050405020304" pitchFamily="18" charset="0"/>
              </a:rPr>
              <a:t>’DA TARIMSAL YATIRIM İÇİN UYGUN SEKTÖRLER VE ALANLAR</a:t>
            </a:r>
            <a:endParaRPr lang="tr-TR" sz="1800" b="1" i="1" dirty="0">
              <a:latin typeface="Arial" panose="020B0604020202020204" pitchFamily="34" charset="0"/>
              <a:cs typeface="Times New Roman" panose="02020603050405020304" pitchFamily="18" charset="0"/>
            </a:endParaRPr>
          </a:p>
        </p:txBody>
      </p:sp>
      <p:graphicFrame>
        <p:nvGraphicFramePr>
          <p:cNvPr id="3" name="Tablo 2">
            <a:extLst>
              <a:ext uri="{FF2B5EF4-FFF2-40B4-BE49-F238E27FC236}">
                <a16:creationId xmlns:a16="http://schemas.microsoft.com/office/drawing/2014/main" id="{9CD9B5D5-F7E3-E245-940E-94D50C3E9AFD}"/>
              </a:ext>
            </a:extLst>
          </p:cNvPr>
          <p:cNvGraphicFramePr>
            <a:graphicFrameLocks noGrp="1"/>
          </p:cNvGraphicFramePr>
          <p:nvPr>
            <p:extLst>
              <p:ext uri="{D42A27DB-BD31-4B8C-83A1-F6EECF244321}">
                <p14:modId xmlns:p14="http://schemas.microsoft.com/office/powerpoint/2010/main" val="196182246"/>
              </p:ext>
            </p:extLst>
          </p:nvPr>
        </p:nvGraphicFramePr>
        <p:xfrm>
          <a:off x="287431" y="891132"/>
          <a:ext cx="9729117" cy="6187504"/>
        </p:xfrm>
        <a:graphic>
          <a:graphicData uri="http://schemas.openxmlformats.org/drawingml/2006/table">
            <a:tbl>
              <a:tblPr firstRow="1" firstCol="1" bandRow="1">
                <a:tableStyleId>{5C22544A-7EE6-4342-B048-85BDC9FD1C3A}</a:tableStyleId>
              </a:tblPr>
              <a:tblGrid>
                <a:gridCol w="1664221">
                  <a:extLst>
                    <a:ext uri="{9D8B030D-6E8A-4147-A177-3AD203B41FA5}">
                      <a16:colId xmlns:a16="http://schemas.microsoft.com/office/drawing/2014/main" val="2881285049"/>
                    </a:ext>
                  </a:extLst>
                </a:gridCol>
                <a:gridCol w="8064896">
                  <a:extLst>
                    <a:ext uri="{9D8B030D-6E8A-4147-A177-3AD203B41FA5}">
                      <a16:colId xmlns:a16="http://schemas.microsoft.com/office/drawing/2014/main" val="3019201337"/>
                    </a:ext>
                  </a:extLst>
                </a:gridCol>
              </a:tblGrid>
              <a:tr h="213360">
                <a:tc>
                  <a:txBody>
                    <a:bodyPr/>
                    <a:lstStyle/>
                    <a:p>
                      <a:pPr algn="ctr">
                        <a:spcAft>
                          <a:spcPts val="0"/>
                        </a:spcAft>
                      </a:pPr>
                      <a:r>
                        <a:rPr lang="tr-TR" sz="1400" dirty="0">
                          <a:effectLst/>
                        </a:rPr>
                        <a:t>SEKTÖR ADI</a:t>
                      </a:r>
                      <a:endParaRPr lang="tr-TR" sz="1400" b="1" dirty="0">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tc>
                  <a:txBody>
                    <a:bodyPr/>
                    <a:lstStyle/>
                    <a:p>
                      <a:pPr algn="ctr">
                        <a:spcAft>
                          <a:spcPts val="0"/>
                        </a:spcAft>
                      </a:pPr>
                      <a:r>
                        <a:rPr lang="tr-TR" sz="1400">
                          <a:effectLst/>
                        </a:rPr>
                        <a:t>AÇIKLAMA</a:t>
                      </a:r>
                      <a:endParaRPr lang="tr-TR" sz="1400" b="1">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extLst>
                  <a:ext uri="{0D108BD9-81ED-4DB2-BD59-A6C34878D82A}">
                    <a16:rowId xmlns:a16="http://schemas.microsoft.com/office/drawing/2014/main" val="2652932519"/>
                  </a:ext>
                </a:extLst>
              </a:tr>
              <a:tr h="560839">
                <a:tc>
                  <a:txBody>
                    <a:bodyPr/>
                    <a:lstStyle/>
                    <a:p>
                      <a:pPr algn="l">
                        <a:spcAft>
                          <a:spcPts val="0"/>
                        </a:spcAft>
                      </a:pPr>
                      <a:r>
                        <a:rPr lang="tr-TR" sz="1400">
                          <a:effectLst/>
                        </a:rPr>
                        <a:t>Unlu ve Şekerli Mamuller Üretimi</a:t>
                      </a:r>
                      <a:endParaRPr lang="tr-TR" sz="1400" b="1">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tc>
                  <a:txBody>
                    <a:bodyPr/>
                    <a:lstStyle/>
                    <a:p>
                      <a:pPr marL="20955" algn="just">
                        <a:spcAft>
                          <a:spcPts val="0"/>
                        </a:spcAft>
                      </a:pPr>
                      <a:r>
                        <a:rPr lang="tr-TR" sz="1400" dirty="0">
                          <a:effectLst/>
                        </a:rPr>
                        <a:t>İl genelinde ve civar illerin beslenme alışkanlıklarında, unlu ve şekerli mamuller geniş yer tutmaktadır. Özellikle unlu ve şekerli mamullerin yöresel ürün gruplarında yatırım potansiyeli bulunmaktadır.  </a:t>
                      </a:r>
                      <a:endParaRPr lang="tr-TR" sz="1400" b="1" dirty="0">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extLst>
                  <a:ext uri="{0D108BD9-81ED-4DB2-BD59-A6C34878D82A}">
                    <a16:rowId xmlns:a16="http://schemas.microsoft.com/office/drawing/2014/main" val="2532189880"/>
                  </a:ext>
                </a:extLst>
              </a:tr>
              <a:tr h="1121679">
                <a:tc>
                  <a:txBody>
                    <a:bodyPr/>
                    <a:lstStyle/>
                    <a:p>
                      <a:pPr algn="l">
                        <a:spcAft>
                          <a:spcPts val="0"/>
                        </a:spcAft>
                      </a:pPr>
                      <a:r>
                        <a:rPr lang="tr-TR" sz="1400">
                          <a:effectLst/>
                        </a:rPr>
                        <a:t>Meyve ve Sebze Yetiştirme, İşleme</a:t>
                      </a:r>
                      <a:endParaRPr lang="tr-TR" sz="1400" b="1">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tc>
                  <a:txBody>
                    <a:bodyPr/>
                    <a:lstStyle/>
                    <a:p>
                      <a:pPr marL="20955" algn="just">
                        <a:spcAft>
                          <a:spcPts val="0"/>
                        </a:spcAft>
                      </a:pPr>
                      <a:r>
                        <a:rPr lang="tr-TR" sz="1400" dirty="0">
                          <a:effectLst/>
                        </a:rPr>
                        <a:t>İlde geçiş iklimi özelliği görülmesi dolayısıyla tarımsal üretimdeki ürün yelpazesi oldukça geniştir. İlde tescilli olarak vişne ve kiraz çeşitleri üretilmekte; Simav ilçesinde kestane yetiştiriciliğinin, Domaniç ilçesinde kapama ceviz bahçelerinin, Merkez ilçe, Simav ve Domaniç ilçelerinde çilek yetiştiriciliğinin yaygın şekilde yapılıyor olması yatırım için önemli potansiyel oluşturmaktadır. </a:t>
                      </a:r>
                      <a:endParaRPr lang="tr-TR" sz="1400" b="1" dirty="0">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extLst>
                  <a:ext uri="{0D108BD9-81ED-4DB2-BD59-A6C34878D82A}">
                    <a16:rowId xmlns:a16="http://schemas.microsoft.com/office/drawing/2014/main" val="219831620"/>
                  </a:ext>
                </a:extLst>
              </a:tr>
              <a:tr h="701049">
                <a:tc>
                  <a:txBody>
                    <a:bodyPr/>
                    <a:lstStyle/>
                    <a:p>
                      <a:pPr algn="l">
                        <a:spcAft>
                          <a:spcPts val="0"/>
                        </a:spcAft>
                      </a:pPr>
                      <a:r>
                        <a:rPr lang="tr-TR" sz="1400">
                          <a:effectLst/>
                        </a:rPr>
                        <a:t>Yumurta ve Et Tavukçuluğu</a:t>
                      </a:r>
                      <a:endParaRPr lang="tr-TR" sz="1400" b="1">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tc>
                  <a:txBody>
                    <a:bodyPr/>
                    <a:lstStyle/>
                    <a:p>
                      <a:pPr algn="just">
                        <a:spcAft>
                          <a:spcPts val="0"/>
                        </a:spcAft>
                      </a:pPr>
                      <a:r>
                        <a:rPr lang="tr-TR" sz="1400">
                          <a:effectLst/>
                        </a:rPr>
                        <a:t>İlimizde ticari olarak 17.000 ton/yıl yumurta üretimi ve 2.500 ton/yıl kanatlı eti üretimi gerçekleştirilmekte ve bu kapasite günden güne artmaktadır. Ulaşım kolaylığı ve tavukçulukta kullanılan girdilerin kolaylıkla temin edilmesi yatırım fırsatı oluşturmaktadır. </a:t>
                      </a:r>
                      <a:endParaRPr lang="tr-TR" sz="1400" b="1">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extLst>
                  <a:ext uri="{0D108BD9-81ED-4DB2-BD59-A6C34878D82A}">
                    <a16:rowId xmlns:a16="http://schemas.microsoft.com/office/drawing/2014/main" val="3729508564"/>
                  </a:ext>
                </a:extLst>
              </a:tr>
              <a:tr h="1261889">
                <a:tc>
                  <a:txBody>
                    <a:bodyPr/>
                    <a:lstStyle/>
                    <a:p>
                      <a:pPr algn="l">
                        <a:spcAft>
                          <a:spcPts val="0"/>
                        </a:spcAft>
                      </a:pPr>
                      <a:r>
                        <a:rPr lang="tr-TR" sz="1400">
                          <a:effectLst/>
                        </a:rPr>
                        <a:t>Süt ve Et Üretimi</a:t>
                      </a:r>
                      <a:endParaRPr lang="tr-TR" sz="1400" b="1">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tc>
                  <a:txBody>
                    <a:bodyPr/>
                    <a:lstStyle/>
                    <a:p>
                      <a:pPr algn="just">
                        <a:spcAft>
                          <a:spcPts val="0"/>
                        </a:spcAft>
                      </a:pPr>
                      <a:r>
                        <a:rPr lang="tr-TR" sz="1400">
                          <a:effectLst/>
                        </a:rPr>
                        <a:t>Kütahya süt hayvancılığı açısından yıllık 292.000 tonluk çiğ süt üretimine, 400.000 ton üretim kapasitesine sahip olup, pazarlama açısından da önemli avantajlar sunmaktadır. </a:t>
                      </a:r>
                    </a:p>
                    <a:p>
                      <a:pPr algn="just">
                        <a:spcAft>
                          <a:spcPts val="0"/>
                        </a:spcAft>
                      </a:pPr>
                      <a:r>
                        <a:rPr lang="tr-TR" sz="1400">
                          <a:effectLst/>
                        </a:rPr>
                        <a:t>Organize hayvancılık bölgeleri oluşturmaya elverişli alanlar bulunmakta, ayrıca kaba yem üretimindeki artış dolayısıyla besilik hayvan yetiştiriciliği ve bu sektöre bağlı sanayinin gelişmesi konusunda potansiyeli mevcuttur. </a:t>
                      </a:r>
                      <a:endParaRPr lang="tr-TR" sz="1400" b="1">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extLst>
                  <a:ext uri="{0D108BD9-81ED-4DB2-BD59-A6C34878D82A}">
                    <a16:rowId xmlns:a16="http://schemas.microsoft.com/office/drawing/2014/main" val="2505929833"/>
                  </a:ext>
                </a:extLst>
              </a:tr>
              <a:tr h="701049">
                <a:tc>
                  <a:txBody>
                    <a:bodyPr/>
                    <a:lstStyle/>
                    <a:p>
                      <a:pPr algn="l">
                        <a:spcAft>
                          <a:spcPts val="0"/>
                        </a:spcAft>
                      </a:pPr>
                      <a:r>
                        <a:rPr lang="tr-TR" sz="1400">
                          <a:effectLst/>
                        </a:rPr>
                        <a:t>Tıbbi Aromatik Bitkiler</a:t>
                      </a:r>
                      <a:endParaRPr lang="tr-TR" sz="1400" b="1">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tc>
                  <a:txBody>
                    <a:bodyPr/>
                    <a:lstStyle/>
                    <a:p>
                      <a:pPr algn="just">
                        <a:spcAft>
                          <a:spcPts val="0"/>
                        </a:spcAft>
                      </a:pPr>
                      <a:r>
                        <a:rPr lang="tr-TR" sz="1400" dirty="0">
                          <a:effectLst/>
                        </a:rPr>
                        <a:t>Özellikle Simav, Şaphane ve Domaniç ilçeleri başta olmak üzere doğada, yoğun olarak endemik ve doğal olarak yetişen tıbbi aromatik bitki potansiyeli mevcuttur. Kültüre alınmış tıbbi aromatik bitki yetiştiriciliği de yatırım fırsatı oluşturmaktadır.  </a:t>
                      </a:r>
                      <a:endParaRPr lang="tr-TR" sz="1400" b="1" dirty="0">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extLst>
                  <a:ext uri="{0D108BD9-81ED-4DB2-BD59-A6C34878D82A}">
                    <a16:rowId xmlns:a16="http://schemas.microsoft.com/office/drawing/2014/main" val="4117841203"/>
                  </a:ext>
                </a:extLst>
              </a:tr>
              <a:tr h="560839">
                <a:tc>
                  <a:txBody>
                    <a:bodyPr/>
                    <a:lstStyle/>
                    <a:p>
                      <a:pPr algn="l">
                        <a:spcAft>
                          <a:spcPts val="0"/>
                        </a:spcAft>
                      </a:pPr>
                      <a:r>
                        <a:rPr lang="tr-TR" sz="1400">
                          <a:effectLst/>
                        </a:rPr>
                        <a:t>Jeotermal Kaynaklar</a:t>
                      </a:r>
                      <a:endParaRPr lang="tr-TR" sz="1400" b="1">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tc>
                  <a:txBody>
                    <a:bodyPr/>
                    <a:lstStyle/>
                    <a:p>
                      <a:pPr algn="just">
                        <a:spcAft>
                          <a:spcPts val="0"/>
                        </a:spcAft>
                      </a:pPr>
                      <a:r>
                        <a:rPr lang="tr-TR" sz="1400" dirty="0">
                          <a:effectLst/>
                        </a:rPr>
                        <a:t>İlimizde sıcaklığı 30°’nin üzerinde olan 11 adet jeotermal alan bulunmaktadır. Söz konusu kaynaklar hem seracılık hem de kırsal turizm açısından önemli bir yatırım potansiyeli oluşturmaktadır. </a:t>
                      </a:r>
                      <a:endParaRPr lang="tr-TR" sz="1400" b="1" dirty="0">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extLst>
                  <a:ext uri="{0D108BD9-81ED-4DB2-BD59-A6C34878D82A}">
                    <a16:rowId xmlns:a16="http://schemas.microsoft.com/office/drawing/2014/main" val="2675188048"/>
                  </a:ext>
                </a:extLst>
              </a:tr>
              <a:tr h="426720">
                <a:tc>
                  <a:txBody>
                    <a:bodyPr/>
                    <a:lstStyle/>
                    <a:p>
                      <a:pPr algn="l">
                        <a:spcAft>
                          <a:spcPts val="0"/>
                        </a:spcAft>
                      </a:pPr>
                      <a:r>
                        <a:rPr lang="tr-TR" sz="1400">
                          <a:effectLst/>
                        </a:rPr>
                        <a:t>Kırsal Turizm</a:t>
                      </a:r>
                      <a:endParaRPr lang="tr-TR" sz="1400" b="1">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tc>
                  <a:txBody>
                    <a:bodyPr/>
                    <a:lstStyle/>
                    <a:p>
                      <a:pPr algn="just">
                        <a:spcAft>
                          <a:spcPts val="0"/>
                        </a:spcAft>
                      </a:pPr>
                      <a:r>
                        <a:rPr lang="tr-TR" sz="1400" dirty="0">
                          <a:effectLst/>
                        </a:rPr>
                        <a:t>İlimizde bulunan </a:t>
                      </a:r>
                      <a:r>
                        <a:rPr lang="tr-TR" sz="1400" dirty="0" err="1">
                          <a:effectLst/>
                        </a:rPr>
                        <a:t>Frig</a:t>
                      </a:r>
                      <a:r>
                        <a:rPr lang="tr-TR" sz="1400" dirty="0">
                          <a:effectLst/>
                        </a:rPr>
                        <a:t> Vadisinin tarihi ve doğal dokusunun balon seyahatleri ile kuş bakışı olarak izlenmesine yönelik yatırım potansiyeli mevcuttur.</a:t>
                      </a:r>
                      <a:endParaRPr lang="tr-TR" sz="1400" b="1" dirty="0">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extLst>
                  <a:ext uri="{0D108BD9-81ED-4DB2-BD59-A6C34878D82A}">
                    <a16:rowId xmlns:a16="http://schemas.microsoft.com/office/drawing/2014/main" val="3646132332"/>
                  </a:ext>
                </a:extLst>
              </a:tr>
              <a:tr h="640080">
                <a:tc>
                  <a:txBody>
                    <a:bodyPr/>
                    <a:lstStyle/>
                    <a:p>
                      <a:pPr algn="l">
                        <a:spcAft>
                          <a:spcPts val="0"/>
                        </a:spcAft>
                      </a:pPr>
                      <a:r>
                        <a:rPr lang="tr-TR" sz="1400">
                          <a:effectLst/>
                        </a:rPr>
                        <a:t>Yöresel Tarım Ürünleri Üretimi ve Pazarlanması</a:t>
                      </a:r>
                      <a:endParaRPr lang="tr-TR" sz="1400" b="1">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tc>
                  <a:txBody>
                    <a:bodyPr/>
                    <a:lstStyle/>
                    <a:p>
                      <a:pPr algn="just">
                        <a:spcAft>
                          <a:spcPts val="0"/>
                        </a:spcAft>
                      </a:pPr>
                      <a:r>
                        <a:rPr lang="tr-TR" sz="1400" dirty="0">
                          <a:effectLst/>
                        </a:rPr>
                        <a:t>İlimize özgü Kızılcık, Kestane, Manda Kaymağı gibi ürünlerin üretimi ve pazarlanması konularında yatırım fırsatları bulunmaktadır.</a:t>
                      </a:r>
                      <a:endParaRPr lang="tr-TR" sz="1400" b="1" dirty="0">
                        <a:solidFill>
                          <a:srgbClr val="800000"/>
                        </a:solidFill>
                        <a:effectLst/>
                        <a:latin typeface="Times New Roman" panose="02020603050405020304" pitchFamily="18" charset="0"/>
                        <a:ea typeface="Times New Roman" panose="02020603050405020304" pitchFamily="18" charset="0"/>
                      </a:endParaRPr>
                    </a:p>
                  </a:txBody>
                  <a:tcPr marL="42191" marR="42191" marT="0" marB="0" anchor="ctr"/>
                </a:tc>
                <a:extLst>
                  <a:ext uri="{0D108BD9-81ED-4DB2-BD59-A6C34878D82A}">
                    <a16:rowId xmlns:a16="http://schemas.microsoft.com/office/drawing/2014/main" val="629345782"/>
                  </a:ext>
                </a:extLst>
              </a:tr>
            </a:tbl>
          </a:graphicData>
        </a:graphic>
      </p:graphicFrame>
    </p:spTree>
    <p:extLst>
      <p:ext uri="{BB962C8B-B14F-4D97-AF65-F5344CB8AC3E}">
        <p14:creationId xmlns:p14="http://schemas.microsoft.com/office/powerpoint/2010/main" val="55133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3460" y="1179206"/>
            <a:ext cx="9641279" cy="6248725"/>
          </a:xfrm>
        </p:spPr>
        <p:txBody>
          <a:bodyPr>
            <a:normAutofit/>
          </a:bodyPr>
          <a:lstStyle/>
          <a:p>
            <a:pPr marL="0" indent="0">
              <a:buNone/>
            </a:pPr>
            <a:r>
              <a:rPr lang="tr-TR" sz="1400" dirty="0"/>
              <a:t> </a:t>
            </a:r>
          </a:p>
          <a:p>
            <a:pPr marL="0" indent="0">
              <a:buNone/>
            </a:pPr>
            <a:r>
              <a:rPr lang="tr-TR" sz="1400" b="1" dirty="0"/>
              <a:t>Tarım ve Orman Bakanlığı</a:t>
            </a:r>
            <a:r>
              <a:rPr lang="x-none" sz="1400" b="1"/>
              <a:t> - Tarımsal Yatırımcı Danışma Ofisi (TARYAT) </a:t>
            </a:r>
            <a:endParaRPr lang="tr-TR" sz="1400" dirty="0"/>
          </a:p>
          <a:p>
            <a:pPr marL="0" indent="0">
              <a:buNone/>
            </a:pPr>
            <a:r>
              <a:rPr lang="x-none" sz="1400"/>
              <a:t>Adres: </a:t>
            </a:r>
            <a:r>
              <a:rPr lang="tr-TR" sz="1400" dirty="0"/>
              <a:t>Üniversiteler Mah. Dumlupınar Bulvarı No:161 </a:t>
            </a:r>
            <a:r>
              <a:rPr lang="x-none" sz="1400"/>
              <a:t>1</a:t>
            </a:r>
            <a:r>
              <a:rPr lang="tr-TR" sz="1400" dirty="0"/>
              <a:t>5</a:t>
            </a:r>
            <a:r>
              <a:rPr lang="x-none" sz="1400"/>
              <a:t>.Kat  Lodumlu / ANKARA</a:t>
            </a:r>
            <a:endParaRPr lang="tr-TR" sz="1400" dirty="0"/>
          </a:p>
          <a:p>
            <a:pPr marL="0" indent="0">
              <a:buNone/>
            </a:pPr>
            <a:r>
              <a:rPr lang="en-US" sz="1400" dirty="0"/>
              <a:t>Tel: 0 (312) 258 8517-20</a:t>
            </a:r>
          </a:p>
          <a:p>
            <a:pPr marL="0" indent="0">
              <a:buNone/>
            </a:pPr>
            <a:r>
              <a:rPr lang="en-US" sz="1400" dirty="0" err="1"/>
              <a:t>Faks</a:t>
            </a:r>
            <a:r>
              <a:rPr lang="en-US" sz="1400" dirty="0"/>
              <a:t>: 0 (312) 258 85 16</a:t>
            </a:r>
          </a:p>
          <a:p>
            <a:pPr marL="0" indent="0">
              <a:buNone/>
            </a:pPr>
            <a:r>
              <a:rPr lang="en-US" sz="1400" dirty="0"/>
              <a:t>Web: www.tarimorman.gov.tr/SGB/TARYAT</a:t>
            </a:r>
          </a:p>
          <a:p>
            <a:pPr marL="0" indent="0">
              <a:buNone/>
            </a:pPr>
            <a:r>
              <a:rPr lang="tr-TR" sz="1400" dirty="0"/>
              <a:t>E-posta: </a:t>
            </a:r>
            <a:r>
              <a:rPr lang="tr-TR" sz="1400" u="sng" dirty="0">
                <a:hlinkClick r:id="rId2"/>
              </a:rPr>
              <a:t>taryat@tarimorman.gov.tr</a:t>
            </a:r>
            <a:r>
              <a:rPr lang="tr-TR" sz="1400" b="1" dirty="0"/>
              <a:t> </a:t>
            </a:r>
          </a:p>
          <a:p>
            <a:pPr marL="0" indent="0">
              <a:buNone/>
            </a:pPr>
            <a:endParaRPr lang="tr-TR" sz="1400" dirty="0"/>
          </a:p>
          <a:p>
            <a:pPr marL="0" indent="0">
              <a:buNone/>
            </a:pPr>
            <a:r>
              <a:rPr lang="tr-TR" sz="1400" b="1" dirty="0"/>
              <a:t>Sanayi ve Teknoloji Bakanlığı, Teşvik Uygulama ve Yabancı Sermaye Genel Müdürlüğü          </a:t>
            </a:r>
            <a:endParaRPr lang="tr-TR" sz="1400" dirty="0"/>
          </a:p>
          <a:p>
            <a:pPr marL="0" indent="0">
              <a:buNone/>
            </a:pPr>
            <a:r>
              <a:rPr lang="tr-TR" sz="1400" dirty="0"/>
              <a:t>Adres: Mustafa Kemal Mahallesi Dumlupınar Bulvarı (Eskişehir Yolu 7.km) 2151. Cadde NO:154/A Çankaya/ANKARA</a:t>
            </a:r>
          </a:p>
          <a:p>
            <a:pPr marL="0" indent="0">
              <a:buNone/>
            </a:pPr>
            <a:r>
              <a:rPr lang="tr-TR" sz="1400" dirty="0"/>
              <a:t>Tel: 0 (312) 444 61 00</a:t>
            </a:r>
          </a:p>
          <a:p>
            <a:pPr marL="0" indent="0">
              <a:buNone/>
            </a:pPr>
            <a:r>
              <a:rPr lang="tr-TR" sz="1400" dirty="0"/>
              <a:t>Web: </a:t>
            </a:r>
            <a:r>
              <a:rPr lang="tr-TR" sz="1400" dirty="0" err="1"/>
              <a:t>www.sanayi.gov.tr</a:t>
            </a:r>
            <a:endParaRPr lang="tr-TR" sz="1400" dirty="0"/>
          </a:p>
          <a:p>
            <a:pPr marL="0" indent="0">
              <a:buNone/>
            </a:pPr>
            <a:r>
              <a:rPr lang="tr-TR" sz="1400" dirty="0"/>
              <a:t>E-posta: </a:t>
            </a:r>
            <a:r>
              <a:rPr lang="tr-TR" sz="1400" dirty="0" err="1"/>
              <a:t>info@sanayi.gov.tr</a:t>
            </a:r>
            <a:endParaRPr lang="tr-TR" sz="1400" dirty="0"/>
          </a:p>
          <a:p>
            <a:pPr marL="0" indent="0">
              <a:buNone/>
            </a:pPr>
            <a:r>
              <a:rPr lang="x-none" sz="1400" b="1"/>
              <a:t> </a:t>
            </a:r>
            <a:endParaRPr lang="tr-TR" sz="1400" dirty="0"/>
          </a:p>
          <a:p>
            <a:pPr marL="0" indent="0">
              <a:buNone/>
            </a:pPr>
            <a:r>
              <a:rPr lang="x-none" sz="1400" b="1"/>
              <a:t>Tarım ve Orman Bakanlığı </a:t>
            </a:r>
            <a:r>
              <a:rPr lang="tr-TR" sz="1400" b="1" dirty="0"/>
              <a:t>– Kütahya İl Müdürlüğü</a:t>
            </a:r>
          </a:p>
          <a:p>
            <a:pPr marL="0" indent="0">
              <a:buNone/>
            </a:pPr>
            <a:r>
              <a:rPr lang="tr-TR" sz="1400" dirty="0"/>
              <a:t>Adres: Tavşan Yolu Üzeri KÜTAHYA</a:t>
            </a:r>
          </a:p>
          <a:p>
            <a:pPr marL="0" indent="0">
              <a:buNone/>
            </a:pPr>
            <a:r>
              <a:rPr lang="tr-TR" sz="1400" dirty="0"/>
              <a:t>Tel: 0 (274) 231 16 81</a:t>
            </a:r>
            <a:endParaRPr lang="tr-TR" sz="1400" b="1" dirty="0"/>
          </a:p>
          <a:p>
            <a:pPr marL="0" indent="0">
              <a:buNone/>
            </a:pPr>
            <a:r>
              <a:rPr lang="tr-TR" sz="1400" dirty="0"/>
              <a:t>Faks: 0 (274) 231 16 90</a:t>
            </a:r>
            <a:endParaRPr lang="tr-TR" sz="1400" b="1" dirty="0"/>
          </a:p>
          <a:p>
            <a:pPr marL="0" indent="0">
              <a:buNone/>
            </a:pPr>
            <a:r>
              <a:rPr lang="tr-TR" sz="1400" dirty="0"/>
              <a:t>Web : </a:t>
            </a:r>
            <a:r>
              <a:rPr lang="tr-TR" sz="1400" u="sng" dirty="0">
                <a:hlinkClick r:id="rId3">
                  <a:extLst>
                    <a:ext uri="{A12FA001-AC4F-418D-AE19-62706E023703}">
                      <ahyp:hlinkClr xmlns="" xmlns:ahyp="http://schemas.microsoft.com/office/drawing/2018/hyperlinkcolor" val="tx"/>
                    </a:ext>
                  </a:extLst>
                </a:hlinkClick>
              </a:rPr>
              <a:t>www.kutahya.tarimorman.gov.tr</a:t>
            </a:r>
            <a:endParaRPr lang="tr-TR" sz="1400" dirty="0"/>
          </a:p>
          <a:p>
            <a:pPr marL="0" indent="0">
              <a:buNone/>
            </a:pPr>
            <a:r>
              <a:rPr lang="tr-TR" sz="1400" dirty="0"/>
              <a:t>E-posta: </a:t>
            </a:r>
            <a:r>
              <a:rPr lang="tr-TR" sz="1400" dirty="0" err="1"/>
              <a:t>kütahya@tarimorman.gov.tr</a:t>
            </a:r>
            <a:endParaRPr lang="tr-TR" sz="1400" dirty="0"/>
          </a:p>
        </p:txBody>
      </p:sp>
      <p:sp>
        <p:nvSpPr>
          <p:cNvPr id="2" name="Dikdörtgen 1">
            <a:extLst>
              <a:ext uri="{FF2B5EF4-FFF2-40B4-BE49-F238E27FC236}">
                <a16:creationId xmlns:a16="http://schemas.microsoft.com/office/drawing/2014/main" id="{9E745A7E-23C0-0044-B5F4-369305FFE7C2}"/>
              </a:ext>
            </a:extLst>
          </p:cNvPr>
          <p:cNvSpPr/>
          <p:nvPr/>
        </p:nvSpPr>
        <p:spPr>
          <a:xfrm>
            <a:off x="245811" y="531136"/>
            <a:ext cx="1949897" cy="399492"/>
          </a:xfrm>
          <a:prstGeom prst="rect">
            <a:avLst/>
          </a:prstGeom>
        </p:spPr>
        <p:txBody>
          <a:bodyPr wrap="none" lIns="90807" tIns="45414" rIns="90807" bIns="45414">
            <a:spAutoFit/>
          </a:bodyPr>
          <a:lstStyle/>
          <a:p>
            <a:r>
              <a:rPr lang="tr-TR" b="1" u="sng" dirty="0">
                <a:solidFill>
                  <a:srgbClr val="0070C0"/>
                </a:solidFill>
              </a:rPr>
              <a:t>İletişim Bilgileri</a:t>
            </a:r>
            <a:endParaRPr lang="tr-TR" b="1" dirty="0">
              <a:solidFill>
                <a:srgbClr val="0070C0"/>
              </a:solidFill>
            </a:endParaRPr>
          </a:p>
        </p:txBody>
      </p:sp>
    </p:spTree>
    <p:extLst>
      <p:ext uri="{BB962C8B-B14F-4D97-AF65-F5344CB8AC3E}">
        <p14:creationId xmlns:p14="http://schemas.microsoft.com/office/powerpoint/2010/main" val="1940440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71373" y="755189"/>
            <a:ext cx="9641279" cy="5744669"/>
          </a:xfrm>
        </p:spPr>
        <p:txBody>
          <a:bodyPr>
            <a:normAutofit fontScale="62500" lnSpcReduction="20000"/>
          </a:bodyPr>
          <a:lstStyle/>
          <a:p>
            <a:pPr marL="0" indent="0">
              <a:buNone/>
            </a:pPr>
            <a:r>
              <a:rPr lang="tr-TR" b="1" dirty="0"/>
              <a:t>Tarım ve Kırsal Kalkınmayı Destekleme Kurumu –KÜTAHYA İl Koordinatörlüğü</a:t>
            </a:r>
          </a:p>
          <a:p>
            <a:pPr marL="0" indent="0">
              <a:buNone/>
            </a:pPr>
            <a:r>
              <a:rPr lang="tr-TR" dirty="0"/>
              <a:t>Adres:</a:t>
            </a:r>
            <a:r>
              <a:rPr lang="tr-TR" b="1" dirty="0"/>
              <a:t> </a:t>
            </a:r>
            <a:r>
              <a:rPr lang="tr-TR" dirty="0"/>
              <a:t>Vefa Mahallesi, Şehit Albay Mehmet Nazım Bey Caddesi No:20 Merkez</a:t>
            </a:r>
          </a:p>
          <a:p>
            <a:pPr marL="0" indent="0">
              <a:buNone/>
            </a:pPr>
            <a:r>
              <a:rPr lang="tr-TR" dirty="0"/>
              <a:t>Tel: 0274 225 02 00 </a:t>
            </a:r>
          </a:p>
          <a:p>
            <a:pPr marL="0" indent="0">
              <a:buNone/>
            </a:pPr>
            <a:r>
              <a:rPr lang="tr-TR" dirty="0"/>
              <a:t>Faks: 0274 225 01 93 </a:t>
            </a:r>
          </a:p>
          <a:p>
            <a:pPr marL="0" indent="0">
              <a:buNone/>
            </a:pPr>
            <a:r>
              <a:rPr lang="tr-TR" b="1" dirty="0"/>
              <a:t> </a:t>
            </a:r>
          </a:p>
          <a:p>
            <a:pPr marL="0" indent="0">
              <a:buNone/>
            </a:pPr>
            <a:r>
              <a:rPr lang="tr-TR" b="1" dirty="0"/>
              <a:t>Kütahya Valiliği </a:t>
            </a:r>
          </a:p>
          <a:p>
            <a:pPr marL="0" indent="0">
              <a:buNone/>
            </a:pPr>
            <a:r>
              <a:rPr lang="tr-TR" dirty="0"/>
              <a:t>Adres:</a:t>
            </a:r>
            <a:r>
              <a:rPr lang="tr-TR" b="1" dirty="0"/>
              <a:t> </a:t>
            </a:r>
            <a:r>
              <a:rPr lang="tr-TR" dirty="0"/>
              <a:t>Servi Mah. 43120</a:t>
            </a:r>
            <a:r>
              <a:rPr lang="tr-TR" b="1" dirty="0"/>
              <a:t> </a:t>
            </a:r>
            <a:r>
              <a:rPr lang="tr-TR" dirty="0"/>
              <a:t>KÜTAHYA </a:t>
            </a:r>
          </a:p>
          <a:p>
            <a:pPr marL="0" indent="0">
              <a:buNone/>
            </a:pPr>
            <a:r>
              <a:rPr lang="tr-TR" dirty="0"/>
              <a:t>Tel:</a:t>
            </a:r>
            <a:r>
              <a:rPr lang="tr-TR" b="1" dirty="0"/>
              <a:t> </a:t>
            </a:r>
            <a:r>
              <a:rPr lang="tr-TR" dirty="0"/>
              <a:t>0 (274) 223 69 93</a:t>
            </a:r>
            <a:r>
              <a:rPr lang="tr-TR" b="1" dirty="0"/>
              <a:t>; </a:t>
            </a:r>
            <a:r>
              <a:rPr lang="tr-TR" dirty="0"/>
              <a:t>0 530 499 73 06</a:t>
            </a:r>
            <a:endParaRPr lang="tr-TR" b="1" dirty="0"/>
          </a:p>
          <a:p>
            <a:pPr marL="0" indent="0">
              <a:buNone/>
            </a:pPr>
            <a:r>
              <a:rPr lang="tr-TR" dirty="0"/>
              <a:t>Faks : 0 (274) 223 60 03</a:t>
            </a:r>
            <a:endParaRPr lang="tr-TR" b="1" dirty="0"/>
          </a:p>
          <a:p>
            <a:pPr marL="0" indent="0">
              <a:buNone/>
            </a:pPr>
            <a:r>
              <a:rPr lang="tr-TR" dirty="0"/>
              <a:t>Web : </a:t>
            </a:r>
            <a:r>
              <a:rPr lang="tr-TR" u="sng" dirty="0">
                <a:hlinkClick r:id="rId2"/>
              </a:rPr>
              <a:t>www.kutahya.gov.tr</a:t>
            </a:r>
            <a:endParaRPr lang="tr-TR" b="1" dirty="0"/>
          </a:p>
          <a:p>
            <a:pPr marL="0" indent="0">
              <a:buNone/>
            </a:pPr>
            <a:r>
              <a:rPr lang="tr-TR" dirty="0"/>
              <a:t> </a:t>
            </a:r>
            <a:endParaRPr lang="tr-TR" b="1" dirty="0"/>
          </a:p>
          <a:p>
            <a:pPr marL="0" indent="0">
              <a:buNone/>
            </a:pPr>
            <a:r>
              <a:rPr lang="tr-TR" b="1" dirty="0"/>
              <a:t>Zafer Kalkınma Ajansı </a:t>
            </a:r>
            <a:endParaRPr lang="tr-TR" dirty="0"/>
          </a:p>
          <a:p>
            <a:pPr marL="0" indent="0">
              <a:buNone/>
            </a:pPr>
            <a:r>
              <a:rPr lang="tr-TR" dirty="0"/>
              <a:t>Adres: Cumhuriyet Mah., </a:t>
            </a:r>
            <a:r>
              <a:rPr lang="tr-TR" dirty="0" err="1"/>
              <a:t>Hayme</a:t>
            </a:r>
            <a:r>
              <a:rPr lang="tr-TR" dirty="0"/>
              <a:t> Ana Cad. Meltem Tesisleri Kat:4 </a:t>
            </a:r>
            <a:r>
              <a:rPr lang="tr-TR" b="1" dirty="0"/>
              <a:t> </a:t>
            </a:r>
            <a:r>
              <a:rPr lang="tr-TR" dirty="0"/>
              <a:t>43020 Merkez/ KÜTAHYA</a:t>
            </a:r>
          </a:p>
          <a:p>
            <a:pPr marL="0" indent="0">
              <a:buNone/>
            </a:pPr>
            <a:r>
              <a:rPr lang="tr-TR" dirty="0"/>
              <a:t>Tel: 0 ( 274) 271  77  61 / 11 20</a:t>
            </a:r>
          </a:p>
          <a:p>
            <a:pPr marL="0" indent="0">
              <a:buNone/>
            </a:pPr>
            <a:r>
              <a:rPr lang="tr-TR" dirty="0"/>
              <a:t>Faks: 0 ( 274) 271  77 63</a:t>
            </a:r>
          </a:p>
          <a:p>
            <a:pPr marL="0" indent="0">
              <a:buNone/>
            </a:pPr>
            <a:r>
              <a:rPr lang="tr-TR" dirty="0"/>
              <a:t>Web : </a:t>
            </a:r>
            <a:r>
              <a:rPr lang="tr-TR" dirty="0" err="1"/>
              <a:t>www.zafer.org.tr</a:t>
            </a:r>
            <a:endParaRPr lang="tr-TR" b="1" dirty="0"/>
          </a:p>
          <a:p>
            <a:pPr marL="0" indent="0">
              <a:buNone/>
            </a:pPr>
            <a:r>
              <a:rPr lang="tr-TR" dirty="0"/>
              <a:t>E-posta: </a:t>
            </a:r>
            <a:r>
              <a:rPr lang="tr-TR" dirty="0">
                <a:hlinkClick r:id="rId3"/>
              </a:rPr>
              <a:t>kutahyaydo@zafer.org.tr</a:t>
            </a:r>
            <a:r>
              <a:rPr lang="tr-TR" dirty="0"/>
              <a:t> </a:t>
            </a:r>
          </a:p>
          <a:p>
            <a:pPr marL="0" indent="0">
              <a:buNone/>
            </a:pPr>
            <a:r>
              <a:rPr lang="tr-TR" dirty="0"/>
              <a:t> </a:t>
            </a:r>
          </a:p>
          <a:p>
            <a:pPr marL="0" indent="0">
              <a:buNone/>
            </a:pPr>
            <a:r>
              <a:rPr lang="tr-TR" b="1" dirty="0"/>
              <a:t>Küçük ve Orta Ölçekli İşletmeleri Geliştirme ve Destekleme İdaresi Başkanlığı (KOSGEB) </a:t>
            </a:r>
          </a:p>
          <a:p>
            <a:pPr marL="0" indent="0">
              <a:buNone/>
            </a:pPr>
            <a:r>
              <a:rPr lang="tr-TR" dirty="0"/>
              <a:t>Adres:  Abdülhak Hamit Cad. No:866 </a:t>
            </a:r>
            <a:r>
              <a:rPr lang="tr-TR" dirty="0" err="1"/>
              <a:t>Altmışevler</a:t>
            </a:r>
            <a:r>
              <a:rPr lang="tr-TR" dirty="0"/>
              <a:t> / MAMAK / ANKARA</a:t>
            </a:r>
          </a:p>
          <a:p>
            <a:pPr marL="0" indent="0">
              <a:buNone/>
            </a:pPr>
            <a:r>
              <a:rPr lang="tr-TR" dirty="0"/>
              <a:t>Tel: 0 (312) 595 28 00</a:t>
            </a:r>
          </a:p>
          <a:p>
            <a:pPr marL="0" indent="0">
              <a:buNone/>
            </a:pPr>
            <a:r>
              <a:rPr lang="tr-TR" dirty="0"/>
              <a:t>Faks: 0 (312) 368 07 15</a:t>
            </a:r>
            <a:endParaRPr lang="tr-TR" b="1" dirty="0"/>
          </a:p>
          <a:p>
            <a:pPr marL="0" indent="0">
              <a:buNone/>
            </a:pPr>
            <a:endParaRPr lang="tr-TR" b="1" dirty="0"/>
          </a:p>
        </p:txBody>
      </p:sp>
    </p:spTree>
    <p:extLst>
      <p:ext uri="{BB962C8B-B14F-4D97-AF65-F5344CB8AC3E}">
        <p14:creationId xmlns:p14="http://schemas.microsoft.com/office/powerpoint/2010/main" val="49829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6384" y="1179165"/>
            <a:ext cx="9345454" cy="2488086"/>
          </a:xfrm>
        </p:spPr>
        <p:txBody>
          <a:bodyPr>
            <a:normAutofit/>
          </a:bodyPr>
          <a:lstStyle/>
          <a:p>
            <a:r>
              <a:rPr lang="tr-TR" sz="3600" b="1" dirty="0">
                <a:solidFill>
                  <a:srgbClr val="C00000"/>
                </a:solidFill>
                <a:latin typeface="Times New Roman" panose="02020603050405020304" pitchFamily="18" charset="0"/>
                <a:ea typeface="Times New Roman" panose="02020603050405020304" pitchFamily="18" charset="0"/>
              </a:rPr>
              <a:t>Tarım ve Orman Bakanlığı</a:t>
            </a:r>
            <a:r>
              <a:rPr lang="tr-TR" sz="2800" b="1" dirty="0">
                <a:solidFill>
                  <a:srgbClr val="C00000"/>
                </a:solidFill>
                <a:latin typeface="Times New Roman" panose="02020603050405020304" pitchFamily="18" charset="0"/>
                <a:ea typeface="Times New Roman" panose="02020603050405020304" pitchFamily="18" charset="0"/>
              </a:rPr>
              <a:t/>
            </a:r>
            <a:br>
              <a:rPr lang="tr-TR" sz="2800" b="1" dirty="0">
                <a:solidFill>
                  <a:srgbClr val="C00000"/>
                </a:solidFill>
                <a:latin typeface="Times New Roman" panose="02020603050405020304" pitchFamily="18" charset="0"/>
                <a:ea typeface="Times New Roman" panose="02020603050405020304" pitchFamily="18" charset="0"/>
              </a:rPr>
            </a:br>
            <a:r>
              <a:rPr lang="tr-TR" sz="2800" b="1" dirty="0">
                <a:solidFill>
                  <a:srgbClr val="C00000"/>
                </a:solidFill>
                <a:latin typeface="Times New Roman" panose="02020603050405020304" pitchFamily="18" charset="0"/>
                <a:ea typeface="Times New Roman" panose="02020603050405020304" pitchFamily="18" charset="0"/>
              </a:rPr>
              <a:t>Strateji Geliştirme Başkanlığı</a:t>
            </a:r>
            <a:br>
              <a:rPr lang="tr-TR" sz="2800" b="1" dirty="0">
                <a:solidFill>
                  <a:srgbClr val="C00000"/>
                </a:solidFill>
                <a:latin typeface="Times New Roman" panose="02020603050405020304" pitchFamily="18" charset="0"/>
                <a:ea typeface="Times New Roman" panose="02020603050405020304" pitchFamily="18" charset="0"/>
              </a:rPr>
            </a:br>
            <a:r>
              <a:rPr lang="tr-TR" sz="2800" b="1" dirty="0">
                <a:solidFill>
                  <a:srgbClr val="C00000"/>
                </a:solidFill>
                <a:latin typeface="Times New Roman" panose="02020603050405020304" pitchFamily="18" charset="0"/>
                <a:ea typeface="Times New Roman" panose="02020603050405020304" pitchFamily="18" charset="0"/>
              </a:rPr>
              <a:t>Proje ve Yatırım Yönetimi Daire Başkanlığı</a:t>
            </a:r>
            <a:br>
              <a:rPr lang="tr-TR" sz="2800" b="1" dirty="0">
                <a:solidFill>
                  <a:srgbClr val="C00000"/>
                </a:solidFill>
                <a:latin typeface="Times New Roman" panose="02020603050405020304" pitchFamily="18" charset="0"/>
                <a:ea typeface="Times New Roman" panose="02020603050405020304" pitchFamily="18" charset="0"/>
              </a:rPr>
            </a:br>
            <a:r>
              <a:rPr lang="tr-TR" sz="2800" b="1" i="1" dirty="0">
                <a:solidFill>
                  <a:srgbClr val="C00000"/>
                </a:solidFill>
                <a:latin typeface="Times New Roman" panose="02020603050405020304" pitchFamily="18" charset="0"/>
                <a:ea typeface="Times New Roman" panose="02020603050405020304" pitchFamily="18" charset="0"/>
              </a:rPr>
              <a:t>TARIMSAL YATIRIMCI DANIŞMA OFİSİ</a:t>
            </a:r>
            <a:endParaRPr lang="tr-TR" sz="4000" b="1" dirty="0">
              <a:solidFill>
                <a:srgbClr val="C00000"/>
              </a:solidFill>
            </a:endParaRPr>
          </a:p>
        </p:txBody>
      </p:sp>
      <p:pic>
        <p:nvPicPr>
          <p:cNvPr id="5" name="Resi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025" y="4236839"/>
            <a:ext cx="2044290" cy="1842190"/>
          </a:xfrm>
          <a:prstGeom prst="rect">
            <a:avLst/>
          </a:prstGeom>
        </p:spPr>
      </p:pic>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11325" y="4497045"/>
            <a:ext cx="1519805" cy="14157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844598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tlik">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tlik">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Clarity</Template>
  <TotalTime>1490</TotalTime>
  <Words>1057</Words>
  <Application>Microsoft Office PowerPoint</Application>
  <PresentationFormat>Özel</PresentationFormat>
  <Paragraphs>161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Times New Roman</vt:lpstr>
      <vt:lpstr>Netlik</vt:lpstr>
      <vt:lpstr>T.C. TARIM VE ORMAN BAKANLIĞI STRATEJİ GELİŞTİRME BAŞKANLIĞI TARIMSAL YATIRIMCI DANIŞMA OFİSİ </vt:lpstr>
      <vt:lpstr>PowerPoint Sunusu</vt:lpstr>
      <vt:lpstr>TARIMSAL YATIRIM POTANSİYELİ</vt:lpstr>
      <vt:lpstr>PowerPoint Sunusu</vt:lpstr>
      <vt:lpstr>PowerPoint Sunusu</vt:lpstr>
      <vt:lpstr>PowerPoint Sunusu</vt:lpstr>
      <vt:lpstr>PowerPoint Sunusu</vt:lpstr>
      <vt:lpstr>Tarım ve Orman Bakanlığı Strateji Geliştirme Başkanlığı Proje ve Yatırım Yönetimi Daire Başkanlığı TARIMSAL YATIRIMCI DANIŞMA OFİSİ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TARIM VE ORMAN BAKANLIĞI STRATEJİ GELİŞTİRME BAŞKANLIĞI TARIMSAL YATIRIMCI DANIŞMA OFİSİ</dc:title>
  <dc:creator>Esra ÇALIŞKAN</dc:creator>
  <cp:lastModifiedBy>Tuğba ŞAKAR ÇABUK</cp:lastModifiedBy>
  <cp:revision>98</cp:revision>
  <dcterms:created xsi:type="dcterms:W3CDTF">2019-04-16T06:45:50Z</dcterms:created>
  <dcterms:modified xsi:type="dcterms:W3CDTF">2021-03-08T11:48:34Z</dcterms:modified>
</cp:coreProperties>
</file>